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Average" panose="020B0604020202020204" charset="0"/>
      <p:regular r:id="rId32"/>
    </p:embeddedFont>
    <p:embeddedFont>
      <p:font typeface="Oswald" panose="00000500000000000000"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25" autoAdjust="0"/>
  </p:normalViewPr>
  <p:slideViewPr>
    <p:cSldViewPr snapToGrid="0">
      <p:cViewPr varScale="1">
        <p:scale>
          <a:sx n="94" d="100"/>
          <a:sy n="94" d="100"/>
        </p:scale>
        <p:origin x="113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elladodelmal.com/2013/07/analisis-de-metadatos-en-la.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elladodelmal.com/2012/04/analisis-forense-de-metadatos-15.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sz_q909AL8k"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github.com/Mebus/cupp" TargetMode="External"/><Relationship Id="rId4" Type="http://schemas.openxmlformats.org/officeDocument/2006/relationships/hyperlink" Target="https://www.youtube.com/watch?v=TSzlNQjPAOQ"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3bd371a6a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3bd371a6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3bd371a6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3bd371a6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3bd371a6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3bd371a6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3bd371a6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3bd371a6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3bd371a6a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3bd371a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03bd371a6a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03bd371a6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3bd371a6a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3bd371a6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3bd371a6a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3bd371a6a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3bd371a6a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3bd371a6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3bd371a6a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3bd371a6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c74a1ecf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c74a1ec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3bd371a6a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03bd371a6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03bd371a6a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03bd371a6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3bd371a6a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3bd371a6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3bd371a6a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3bd371a6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a:t>Demo de buscando alguien y algo por google y por yandex (image </a:t>
            </a:r>
            <a:r>
              <a:rPr lang="es">
                <a:solidFill>
                  <a:schemeClr val="dk1"/>
                </a:solidFill>
              </a:rPr>
              <a:t>reverse</a:t>
            </a:r>
            <a:r>
              <a:rPr lang="es"/>
              <a:t> lookup)</a:t>
            </a:r>
            <a:endParaRPr/>
          </a:p>
          <a:p>
            <a:pPr marL="457200" lvl="0" indent="-298450" algn="l" rtl="0">
              <a:spcBef>
                <a:spcPts val="0"/>
              </a:spcBef>
              <a:spcAft>
                <a:spcPts val="0"/>
              </a:spcAft>
              <a:buSzPts val="1100"/>
              <a:buChar char="-"/>
            </a:pPr>
            <a:r>
              <a:rPr lang="es"/>
              <a:t>Mostrar también la página: </a:t>
            </a:r>
            <a:r>
              <a:rPr lang="es" u="sng">
                <a:solidFill>
                  <a:schemeClr val="hlink"/>
                </a:solidFill>
                <a:hlinkClick r:id="rId3"/>
              </a:rPr>
              <a:t>https://thispersondoesnotexist.com/</a:t>
            </a:r>
            <a:endParaRPr/>
          </a:p>
          <a:p>
            <a:pPr marL="457200" lvl="0" indent="-298450" algn="l" rtl="0">
              <a:spcBef>
                <a:spcPts val="0"/>
              </a:spcBef>
              <a:spcAft>
                <a:spcPts val="0"/>
              </a:spcAft>
              <a:buSzPts val="1100"/>
              <a:buChar char="-"/>
            </a:pPr>
            <a:r>
              <a:rPr lang="es"/>
              <a:t>Mostrar ObscuraCAM para censurar las caras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3bd371a6a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3bd371a6a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a:t>Historia interesante acerca del PP y metadatos: </a:t>
            </a:r>
            <a:r>
              <a:rPr lang="es" u="sng">
                <a:solidFill>
                  <a:schemeClr val="hlink"/>
                </a:solidFill>
                <a:hlinkClick r:id="rId3"/>
              </a:rPr>
              <a:t>https://www.elladodelmal.com/2013/07/analisis-de-metadatos-en-la.html</a:t>
            </a:r>
            <a:endParaRPr/>
          </a:p>
          <a:p>
            <a:pPr marL="457200" lvl="0" indent="-298450" algn="l" rtl="0">
              <a:spcBef>
                <a:spcPts val="0"/>
              </a:spcBef>
              <a:spcAft>
                <a:spcPts val="0"/>
              </a:spcAft>
              <a:buSzPts val="1100"/>
              <a:buChar char="-"/>
            </a:pPr>
            <a:r>
              <a:rPr lang="es" u="sng">
                <a:solidFill>
                  <a:schemeClr val="hlink"/>
                </a:solidFill>
                <a:hlinkClick r:id="rId4"/>
              </a:rPr>
              <a:t>https://www.elladodelmal.com/2012/04/analisis-forense-de-metadatos-15.html</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3bd371a6a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3bd371a6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3bd371a6a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3bd371a6a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3bd371a6a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3bd371a6a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3bd371a6a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3bd371a6a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03bd371a6a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03bd371a6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c74a1ecf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c74a1ec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4c74a1ecf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4c74a1ec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4d3e0ed5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4d3e0ed5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3bd371a6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3bd371a6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3bd371a6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3bd371a6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3bd371a6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3bd371a6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dirty="0"/>
              <a:t>Fuerza Bruta: </a:t>
            </a:r>
            <a:r>
              <a:rPr lang="es" u="sng" dirty="0">
                <a:solidFill>
                  <a:schemeClr val="hlink"/>
                </a:solidFill>
                <a:hlinkClick r:id="rId3"/>
              </a:rPr>
              <a:t>https://www.youtube.com/watch?v=sz_q909AL8k</a:t>
            </a:r>
            <a:endParaRPr dirty="0"/>
          </a:p>
          <a:p>
            <a:pPr marL="457200" lvl="0" indent="-298450" algn="l" rtl="0">
              <a:spcBef>
                <a:spcPts val="0"/>
              </a:spcBef>
              <a:spcAft>
                <a:spcPts val="0"/>
              </a:spcAft>
              <a:buSzPts val="1100"/>
              <a:buChar char="-"/>
            </a:pPr>
            <a:r>
              <a:rPr lang="es" dirty="0"/>
              <a:t>Password Spraying: </a:t>
            </a:r>
            <a:r>
              <a:rPr lang="es" u="sng" dirty="0">
                <a:solidFill>
                  <a:schemeClr val="hlink"/>
                </a:solidFill>
                <a:hlinkClick r:id="rId4"/>
              </a:rPr>
              <a:t>https://www.youtube.com/watch?v=TSzlNQjPAOQ</a:t>
            </a:r>
            <a:endParaRPr dirty="0"/>
          </a:p>
          <a:p>
            <a:pPr marL="457200" lvl="0" indent="-298450" algn="l" rtl="0">
              <a:spcBef>
                <a:spcPts val="0"/>
              </a:spcBef>
              <a:spcAft>
                <a:spcPts val="0"/>
              </a:spcAft>
              <a:buSzPts val="1100"/>
              <a:buChar char="-"/>
            </a:pPr>
            <a:r>
              <a:rPr lang="es" dirty="0"/>
              <a:t>Ataque de Predicción + Permutación + Combinatoria: </a:t>
            </a:r>
            <a:r>
              <a:rPr lang="es" u="sng" dirty="0">
                <a:solidFill>
                  <a:schemeClr val="hlink"/>
                </a:solidFill>
                <a:hlinkClick r:id="rId5"/>
              </a:rPr>
              <a:t>https://github.com/Mebus/cupp</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3bd371a6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3bd371a6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haveibeenpwned.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chnewsworld.com/article_images/2020/86897_clario-chart.jp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www.fakewhats.com/generator"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generatestatus.com/fake-instagram-direct-message/" TargetMode="External"/><Relationship Id="rId5" Type="http://schemas.openxmlformats.org/officeDocument/2006/relationships/hyperlink" Target="https://simitator.com/" TargetMode="External"/><Relationship Id="rId4" Type="http://schemas.openxmlformats.org/officeDocument/2006/relationships/hyperlink" Target="https://www.tucktools.com/spoof-tweet"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s.wikipedia.org/wiki/Contrase%C3%B1a"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www.lastpass.com/features/password-generator"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s"/>
              <a:t>¡Defiéndete ante las nuevas amenazas!</a:t>
            </a:r>
            <a:endParaRPr/>
          </a:p>
          <a:p>
            <a:pPr marL="0" lvl="0" indent="0" algn="l" rtl="0">
              <a:spcBef>
                <a:spcPts val="0"/>
              </a:spcBef>
              <a:spcAft>
                <a:spcPts val="0"/>
              </a:spcAft>
              <a:buNone/>
            </a:pPr>
            <a:endParaRPr/>
          </a:p>
        </p:txBody>
      </p:sp>
      <p:sp>
        <p:nvSpPr>
          <p:cNvPr id="60" name="Google Shape;60;p13"/>
          <p:cNvSpPr txBox="1"/>
          <p:nvPr/>
        </p:nvSpPr>
        <p:spPr>
          <a:xfrm>
            <a:off x="583158" y="1081200"/>
            <a:ext cx="7801500" cy="1730100"/>
          </a:xfrm>
          <a:prstGeom prst="rect">
            <a:avLst/>
          </a:prstGeom>
          <a:noFill/>
          <a:ln>
            <a:noFill/>
          </a:ln>
        </p:spPr>
        <p:txBody>
          <a:bodyPr spcFirstLastPara="1" wrap="square" lIns="91425" tIns="91425" rIns="91425" bIns="91425" anchor="b" anchorCtr="0">
            <a:normAutofit/>
          </a:bodyPr>
          <a:lstStyle/>
          <a:p>
            <a:pPr marL="0" lvl="0" indent="0" algn="ctr" rtl="0">
              <a:spcBef>
                <a:spcPts val="0"/>
              </a:spcBef>
              <a:spcAft>
                <a:spcPts val="0"/>
              </a:spcAft>
              <a:buNone/>
            </a:pPr>
            <a:r>
              <a:rPr lang="es" sz="4800">
                <a:solidFill>
                  <a:srgbClr val="FFFFFF"/>
                </a:solidFill>
                <a:latin typeface="Oswald"/>
                <a:ea typeface="Oswald"/>
                <a:cs typeface="Oswald"/>
                <a:sym typeface="Oswald"/>
              </a:rPr>
              <a:t>Seguridad Preventiva</a:t>
            </a:r>
            <a:endParaRPr sz="4800">
              <a:solidFill>
                <a:srgbClr val="FFFFFF"/>
              </a:solidFill>
              <a:latin typeface="Oswald"/>
              <a:ea typeface="Oswald"/>
              <a:cs typeface="Oswald"/>
              <a:sym typeface="Oswald"/>
            </a:endParaRPr>
          </a:p>
          <a:p>
            <a:pPr marL="0" lvl="0" indent="0" algn="ctr" rtl="0">
              <a:spcBef>
                <a:spcPts val="0"/>
              </a:spcBef>
              <a:spcAft>
                <a:spcPts val="0"/>
              </a:spcAft>
              <a:buNone/>
            </a:pPr>
            <a:r>
              <a:rPr lang="es" sz="4800">
                <a:solidFill>
                  <a:srgbClr val="FFFFFF"/>
                </a:solidFill>
                <a:latin typeface="Oswald"/>
                <a:ea typeface="Oswald"/>
                <a:cs typeface="Oswald"/>
                <a:sym typeface="Oswald"/>
              </a:rPr>
              <a:t>en Internet - Parte 2</a:t>
            </a:r>
            <a:endParaRPr sz="4800">
              <a:solidFill>
                <a:srgbClr val="FFFFFF"/>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¿Dónde se publican los Leaks de Credenciales?</a:t>
            </a:r>
            <a:endParaRPr/>
          </a:p>
        </p:txBody>
      </p:sp>
      <p:sp>
        <p:nvSpPr>
          <p:cNvPr id="126" name="Google Shape;126;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En sitios como:   Raidforums, Pastebin, en servicios .onion* y no tan onion.</a:t>
            </a:r>
            <a:endParaRPr/>
          </a:p>
        </p:txBody>
      </p:sp>
      <p:pic>
        <p:nvPicPr>
          <p:cNvPr id="127" name="Google Shape;127;p22"/>
          <p:cNvPicPr preferRelativeResize="0"/>
          <p:nvPr/>
        </p:nvPicPr>
        <p:blipFill>
          <a:blip r:embed="rId3">
            <a:alphaModFix/>
          </a:blip>
          <a:stretch>
            <a:fillRect/>
          </a:stretch>
        </p:blipFill>
        <p:spPr>
          <a:xfrm>
            <a:off x="311688" y="2311050"/>
            <a:ext cx="2619375" cy="1743075"/>
          </a:xfrm>
          <a:prstGeom prst="rect">
            <a:avLst/>
          </a:prstGeom>
          <a:noFill/>
          <a:ln>
            <a:noFill/>
          </a:ln>
        </p:spPr>
      </p:pic>
      <p:pic>
        <p:nvPicPr>
          <p:cNvPr id="128" name="Google Shape;128;p22"/>
          <p:cNvPicPr preferRelativeResize="0"/>
          <p:nvPr/>
        </p:nvPicPr>
        <p:blipFill>
          <a:blip r:embed="rId4">
            <a:alphaModFix/>
          </a:blip>
          <a:stretch>
            <a:fillRect/>
          </a:stretch>
        </p:blipFill>
        <p:spPr>
          <a:xfrm>
            <a:off x="3236788" y="2125313"/>
            <a:ext cx="2822827" cy="2114550"/>
          </a:xfrm>
          <a:prstGeom prst="rect">
            <a:avLst/>
          </a:prstGeom>
          <a:noFill/>
          <a:ln>
            <a:noFill/>
          </a:ln>
        </p:spPr>
      </p:pic>
      <p:pic>
        <p:nvPicPr>
          <p:cNvPr id="129" name="Google Shape;129;p22"/>
          <p:cNvPicPr preferRelativeResize="0"/>
          <p:nvPr/>
        </p:nvPicPr>
        <p:blipFill>
          <a:blip r:embed="rId5">
            <a:alphaModFix/>
          </a:blip>
          <a:stretch>
            <a:fillRect/>
          </a:stretch>
        </p:blipFill>
        <p:spPr>
          <a:xfrm>
            <a:off x="6365313" y="2074800"/>
            <a:ext cx="2466975" cy="184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¿Cómo combatir esta amenaza?</a:t>
            </a:r>
            <a:endParaRPr/>
          </a:p>
        </p:txBody>
      </p:sp>
      <p:sp>
        <p:nvSpPr>
          <p:cNvPr id="135" name="Google Shape;135;p23"/>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s"/>
              <a:t>Usa “one-use passwords” o “mails temporales” en determinados servicios web.</a:t>
            </a:r>
            <a:endParaRPr/>
          </a:p>
          <a:p>
            <a:pPr marL="457200" lvl="0" indent="-342900" algn="l" rtl="0">
              <a:spcBef>
                <a:spcPts val="0"/>
              </a:spcBef>
              <a:spcAft>
                <a:spcPts val="0"/>
              </a:spcAft>
              <a:buSzPts val="1800"/>
              <a:buAutoNum type="arabicPeriod"/>
            </a:pPr>
            <a:r>
              <a:rPr lang="es"/>
              <a:t>No uses contraseñas predecibles o variaciones de otras contraseñas</a:t>
            </a:r>
            <a:endParaRPr/>
          </a:p>
          <a:p>
            <a:pPr marL="457200" lvl="0" indent="-342900" algn="l" rtl="0">
              <a:spcBef>
                <a:spcPts val="0"/>
              </a:spcBef>
              <a:spcAft>
                <a:spcPts val="0"/>
              </a:spcAft>
              <a:buSzPts val="1800"/>
              <a:buAutoNum type="arabicPeriod"/>
            </a:pPr>
            <a:r>
              <a:rPr lang="es"/>
              <a:t>En caso de querer saber si alguno de tus correos ha sido comprometido y está en algún leak público, puedes usar el servicio de </a:t>
            </a:r>
            <a:r>
              <a:rPr lang="es" b="1" u="sng">
                <a:solidFill>
                  <a:schemeClr val="hlink"/>
                </a:solidFill>
                <a:hlinkClick r:id="rId3"/>
              </a:rPr>
              <a:t>HaveIbeenPwned</a:t>
            </a:r>
            <a:endParaRPr b="1"/>
          </a:p>
        </p:txBody>
      </p:sp>
      <p:pic>
        <p:nvPicPr>
          <p:cNvPr id="136" name="Google Shape;136;p23"/>
          <p:cNvPicPr preferRelativeResize="0"/>
          <p:nvPr/>
        </p:nvPicPr>
        <p:blipFill>
          <a:blip r:embed="rId4">
            <a:alphaModFix/>
          </a:blip>
          <a:stretch>
            <a:fillRect/>
          </a:stretch>
        </p:blipFill>
        <p:spPr>
          <a:xfrm>
            <a:off x="1639424" y="2761275"/>
            <a:ext cx="5865175" cy="202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El que nunca falla… Password Reuse</a:t>
            </a:r>
            <a:endParaRPr/>
          </a:p>
        </p:txBody>
      </p:sp>
      <p:sp>
        <p:nvSpPr>
          <p:cNvPr id="142" name="Google Shape;142;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a:t>Escenario:</a:t>
            </a:r>
            <a:endParaRPr/>
          </a:p>
          <a:p>
            <a:pPr marL="457200" lvl="0" indent="-342900" algn="l" rtl="0">
              <a:spcBef>
                <a:spcPts val="1200"/>
              </a:spcBef>
              <a:spcAft>
                <a:spcPts val="0"/>
              </a:spcAft>
              <a:buSzPts val="1800"/>
              <a:buAutoNum type="arabicPeriod"/>
            </a:pPr>
            <a:r>
              <a:rPr lang="es"/>
              <a:t>Atacante fija a un usuario como su objetivo.</a:t>
            </a:r>
            <a:endParaRPr/>
          </a:p>
          <a:p>
            <a:pPr marL="457200" lvl="0" indent="-342900" algn="l" rtl="0">
              <a:spcBef>
                <a:spcPts val="0"/>
              </a:spcBef>
              <a:spcAft>
                <a:spcPts val="0"/>
              </a:spcAft>
              <a:buSzPts val="1800"/>
              <a:buAutoNum type="arabicPeriod"/>
            </a:pPr>
            <a:r>
              <a:rPr lang="es"/>
              <a:t>Comienza buscando credenciales en Leaks de contraseñas. Y consigue un par de credenciales de un servicio web de… 2018</a:t>
            </a:r>
            <a:endParaRPr/>
          </a:p>
          <a:p>
            <a:pPr marL="457200" lvl="0" indent="-342900" algn="l" rtl="0">
              <a:spcBef>
                <a:spcPts val="0"/>
              </a:spcBef>
              <a:spcAft>
                <a:spcPts val="0"/>
              </a:spcAft>
              <a:buSzPts val="1800"/>
              <a:buAutoNum type="arabicPeriod"/>
            </a:pPr>
            <a:r>
              <a:rPr lang="es"/>
              <a:t>El atacante prueba las credenciales obtenidas en una red social, como por ejemplo, twitter. Y consigue entrar!</a:t>
            </a:r>
            <a:endParaRPr/>
          </a:p>
          <a:p>
            <a:pPr marL="457200" lvl="0" indent="-342900" algn="l" rtl="0">
              <a:spcBef>
                <a:spcPts val="0"/>
              </a:spcBef>
              <a:spcAft>
                <a:spcPts val="0"/>
              </a:spcAft>
              <a:buSzPts val="1800"/>
              <a:buAutoNum type="arabicPeriod"/>
            </a:pPr>
            <a:r>
              <a:rPr lang="es"/>
              <a:t>Tras esto, el atacante utiliza esa misma contraseña para entrar en el Instagram, Facebook, BBVA y Gmail de la víctima. PORQUE ES LA MISMA</a:t>
            </a:r>
            <a:endParaRPr/>
          </a:p>
          <a:p>
            <a:pPr marL="457200" lvl="0" indent="-342900" algn="l" rtl="0">
              <a:spcBef>
                <a:spcPts val="0"/>
              </a:spcBef>
              <a:spcAft>
                <a:spcPts val="0"/>
              </a:spcAft>
              <a:buSzPts val="1800"/>
              <a:buAutoNum type="arabicPeriod"/>
            </a:pPr>
            <a:r>
              <a:rPr lang="es"/>
              <a:t>Finalmente, el atacante consigue acceso a todos sus servicios utilizando una sola contraseña. Resultado: TAKEOVER total.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¿Medidas?</a:t>
            </a:r>
            <a:endParaRPr/>
          </a:p>
        </p:txBody>
      </p:sp>
      <p:sp>
        <p:nvSpPr>
          <p:cNvPr id="148" name="Google Shape;14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s"/>
              <a:t>No utilices la misma contraseña para todo.</a:t>
            </a:r>
            <a:endParaRPr/>
          </a:p>
          <a:p>
            <a:pPr marL="457200" lvl="0" indent="-342900" algn="l" rtl="0">
              <a:spcBef>
                <a:spcPts val="0"/>
              </a:spcBef>
              <a:spcAft>
                <a:spcPts val="0"/>
              </a:spcAft>
              <a:buSzPts val="1800"/>
              <a:buAutoNum type="arabicPeriod"/>
            </a:pPr>
            <a:r>
              <a:rPr lang="es"/>
              <a:t>Tampoco vale utilizar combinaciones sobre tu contraseña original. Ejemplo: si tu contraseña es: Pepito2020, no vale usar Pepito1, 123Pepito, Pe123pito…</a:t>
            </a:r>
            <a:endParaRPr/>
          </a:p>
          <a:p>
            <a:pPr marL="457200" lvl="0" indent="-342900" algn="l" rtl="0">
              <a:spcBef>
                <a:spcPts val="0"/>
              </a:spcBef>
              <a:spcAft>
                <a:spcPts val="0"/>
              </a:spcAft>
              <a:buSzPts val="1800"/>
              <a:buAutoNum type="arabicPeriod"/>
            </a:pPr>
            <a:r>
              <a:rPr lang="es"/>
              <a:t>Utiliza un gestor de contraseñas como Keepass.</a:t>
            </a:r>
            <a:endParaRPr/>
          </a:p>
          <a:p>
            <a:pPr marL="457200" lvl="0" indent="-342900" algn="l" rtl="0">
              <a:spcBef>
                <a:spcPts val="0"/>
              </a:spcBef>
              <a:spcAft>
                <a:spcPts val="0"/>
              </a:spcAft>
              <a:buSzPts val="1800"/>
              <a:buAutoNum type="arabicPeriod"/>
            </a:pPr>
            <a:r>
              <a:rPr lang="es"/>
              <a:t>Utiliza un segundo factor de autenticación (2FA)</a:t>
            </a:r>
            <a:endParaRPr/>
          </a:p>
        </p:txBody>
      </p:sp>
      <p:pic>
        <p:nvPicPr>
          <p:cNvPr id="149" name="Google Shape;149;p25"/>
          <p:cNvPicPr preferRelativeResize="0"/>
          <p:nvPr/>
        </p:nvPicPr>
        <p:blipFill>
          <a:blip r:embed="rId3">
            <a:alphaModFix/>
          </a:blip>
          <a:stretch>
            <a:fillRect/>
          </a:stretch>
        </p:blipFill>
        <p:spPr>
          <a:xfrm>
            <a:off x="4483919" y="2987144"/>
            <a:ext cx="3643335" cy="1909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¿Preguntas?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645888" y="1090550"/>
            <a:ext cx="7852200" cy="861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
              <a:t>Privacidad y</a:t>
            </a:r>
            <a:endParaRPr/>
          </a:p>
          <a:p>
            <a:pPr marL="0" lvl="0" indent="0" algn="ctr" rtl="0">
              <a:spcBef>
                <a:spcPts val="0"/>
              </a:spcBef>
              <a:spcAft>
                <a:spcPts val="0"/>
              </a:spcAft>
              <a:buNone/>
            </a:pPr>
            <a:r>
              <a:rPr lang="es"/>
              <a:t>Seguridad en Internet</a:t>
            </a:r>
            <a:endParaRPr/>
          </a:p>
        </p:txBody>
      </p:sp>
      <p:pic>
        <p:nvPicPr>
          <p:cNvPr id="160" name="Google Shape;160;p27"/>
          <p:cNvPicPr preferRelativeResize="0"/>
          <p:nvPr/>
        </p:nvPicPr>
        <p:blipFill>
          <a:blip r:embed="rId3">
            <a:alphaModFix/>
          </a:blip>
          <a:stretch>
            <a:fillRect/>
          </a:stretch>
        </p:blipFill>
        <p:spPr>
          <a:xfrm>
            <a:off x="1050413" y="2098150"/>
            <a:ext cx="7043164" cy="1836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¿Qué es la Privacidad?</a:t>
            </a:r>
            <a:endParaRPr/>
          </a:p>
        </p:txBody>
      </p:sp>
      <p:sp>
        <p:nvSpPr>
          <p:cNvPr id="166" name="Google Shape;166;p28"/>
          <p:cNvSpPr txBox="1">
            <a:spLocks noGrp="1"/>
          </p:cNvSpPr>
          <p:nvPr>
            <p:ph type="body" idx="1"/>
          </p:nvPr>
        </p:nvSpPr>
        <p:spPr>
          <a:xfrm>
            <a:off x="311700" y="1152475"/>
            <a:ext cx="8520600" cy="296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Entiendo la privacidad como aquel contexto o espacio, propio del individuo y en el cual toda </a:t>
            </a:r>
            <a:r>
              <a:rPr lang="es" b="1" u="sng">
                <a:solidFill>
                  <a:srgbClr val="FFFFFF"/>
                </a:solidFill>
              </a:rPr>
              <a:t>información queda reservada y se mantiene confidencial</a:t>
            </a:r>
            <a:r>
              <a:rPr lang="es"/>
              <a:t> para sí mismo.</a:t>
            </a:r>
            <a:endParaRPr/>
          </a:p>
          <a:p>
            <a:pPr marL="0" lvl="0" indent="0" algn="l" rtl="0">
              <a:spcBef>
                <a:spcPts val="1200"/>
              </a:spcBef>
              <a:spcAft>
                <a:spcPts val="0"/>
              </a:spcAft>
              <a:buNone/>
            </a:pPr>
            <a:endParaRPr/>
          </a:p>
          <a:p>
            <a:pPr marL="0" lvl="0" indent="0" algn="l" rtl="0">
              <a:spcBef>
                <a:spcPts val="1200"/>
              </a:spcBef>
              <a:spcAft>
                <a:spcPts val="0"/>
              </a:spcAft>
              <a:buNone/>
            </a:pPr>
            <a:r>
              <a:rPr lang="es"/>
              <a:t>¿Por qué es importante la privacidad?</a:t>
            </a:r>
            <a:endParaRPr/>
          </a:p>
          <a:p>
            <a:pPr marL="457200" lvl="0" indent="-342900" algn="l" rtl="0">
              <a:spcBef>
                <a:spcPts val="1200"/>
              </a:spcBef>
              <a:spcAft>
                <a:spcPts val="0"/>
              </a:spcAft>
              <a:buSzPts val="1800"/>
              <a:buChar char="●"/>
            </a:pPr>
            <a:r>
              <a:rPr lang="es"/>
              <a:t>¿Dejarías la puerta de tu casa abierta?</a:t>
            </a:r>
            <a:endParaRPr/>
          </a:p>
          <a:p>
            <a:pPr marL="457200" lvl="0" indent="-342900" algn="l" rtl="0">
              <a:spcBef>
                <a:spcPts val="0"/>
              </a:spcBef>
              <a:spcAft>
                <a:spcPts val="0"/>
              </a:spcAft>
              <a:buSzPts val="1800"/>
              <a:buChar char="●"/>
            </a:pPr>
            <a:r>
              <a:rPr lang="es"/>
              <a:t>¿Permitirías que cualquier persona pueda ver todas tus conversaciones?</a:t>
            </a:r>
            <a:endParaRPr/>
          </a:p>
          <a:p>
            <a:pPr marL="457200" lvl="0" indent="-342900" algn="l" rtl="0">
              <a:spcBef>
                <a:spcPts val="0"/>
              </a:spcBef>
              <a:spcAft>
                <a:spcPts val="0"/>
              </a:spcAft>
              <a:buSzPts val="1800"/>
              <a:buChar char="●"/>
            </a:pPr>
            <a:r>
              <a:rPr lang="es"/>
              <a:t>¿Compartirías tu geolocalización para cualquier persona en todo momento?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Redes Sociales y Datos</a:t>
            </a:r>
            <a:endParaRPr/>
          </a:p>
        </p:txBody>
      </p:sp>
      <p:sp>
        <p:nvSpPr>
          <p:cNvPr id="172" name="Google Shape;17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Las aplicaciones saben mucha información sobre ti, algunos datos son imprescindibles, pero muchos otros… ponen en jaque tu privacidad.</a:t>
            </a:r>
            <a:endParaRPr/>
          </a:p>
        </p:txBody>
      </p:sp>
      <p:pic>
        <p:nvPicPr>
          <p:cNvPr id="173" name="Google Shape;173;p29">
            <a:hlinkClick r:id="rId3"/>
          </p:cNvPr>
          <p:cNvPicPr preferRelativeResize="0"/>
          <p:nvPr/>
        </p:nvPicPr>
        <p:blipFill>
          <a:blip r:embed="rId4">
            <a:alphaModFix/>
          </a:blip>
          <a:stretch>
            <a:fillRect/>
          </a:stretch>
        </p:blipFill>
        <p:spPr>
          <a:xfrm>
            <a:off x="1619250" y="2105063"/>
            <a:ext cx="5905500" cy="2619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768900" y="445025"/>
            <a:ext cx="4866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Y también servicios de mensajería...</a:t>
            </a:r>
            <a:endParaRPr/>
          </a:p>
        </p:txBody>
      </p:sp>
      <p:pic>
        <p:nvPicPr>
          <p:cNvPr id="179" name="Google Shape;179;p30"/>
          <p:cNvPicPr preferRelativeResize="0"/>
          <p:nvPr/>
        </p:nvPicPr>
        <p:blipFill>
          <a:blip r:embed="rId3">
            <a:alphaModFix/>
          </a:blip>
          <a:stretch>
            <a:fillRect/>
          </a:stretch>
        </p:blipFill>
        <p:spPr>
          <a:xfrm>
            <a:off x="6059050" y="119125"/>
            <a:ext cx="2674025" cy="4911375"/>
          </a:xfrm>
          <a:prstGeom prst="rect">
            <a:avLst/>
          </a:prstGeom>
          <a:noFill/>
          <a:ln>
            <a:noFill/>
          </a:ln>
        </p:spPr>
      </p:pic>
      <p:pic>
        <p:nvPicPr>
          <p:cNvPr id="180" name="Google Shape;180;p30"/>
          <p:cNvPicPr preferRelativeResize="0"/>
          <p:nvPr/>
        </p:nvPicPr>
        <p:blipFill>
          <a:blip r:embed="rId4">
            <a:alphaModFix/>
          </a:blip>
          <a:stretch>
            <a:fillRect/>
          </a:stretch>
        </p:blipFill>
        <p:spPr>
          <a:xfrm>
            <a:off x="788153" y="1267550"/>
            <a:ext cx="4670301" cy="3710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Riesgos en redes sociales</a:t>
            </a:r>
            <a:endParaRPr/>
          </a:p>
        </p:txBody>
      </p:sp>
      <p:sp>
        <p:nvSpPr>
          <p:cNvPr id="186" name="Google Shape;186;p31"/>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Al utilizar las redes sociales nos encontramos expuestos a determinados riesgos que, sino no conocemos o pasamos por alto, pueden exponer mucha información acerca de nosotros y de nuestro entorno:</a:t>
            </a:r>
            <a:endParaRPr/>
          </a:p>
          <a:p>
            <a:pPr marL="457200" lvl="0" indent="-342900" algn="l" rtl="0">
              <a:spcBef>
                <a:spcPts val="1200"/>
              </a:spcBef>
              <a:spcAft>
                <a:spcPts val="0"/>
              </a:spcAft>
              <a:buSzPts val="1800"/>
              <a:buChar char="●"/>
            </a:pPr>
            <a:r>
              <a:rPr lang="es"/>
              <a:t>Exposición mediante perfiles públicos</a:t>
            </a:r>
            <a:endParaRPr/>
          </a:p>
          <a:p>
            <a:pPr marL="457200" lvl="0" indent="-342900" algn="l" rtl="0">
              <a:spcBef>
                <a:spcPts val="0"/>
              </a:spcBef>
              <a:spcAft>
                <a:spcPts val="0"/>
              </a:spcAft>
              <a:buSzPts val="1800"/>
              <a:buChar char="●"/>
            </a:pPr>
            <a:r>
              <a:rPr lang="es"/>
              <a:t>Exposición al compartir archivos</a:t>
            </a:r>
            <a:endParaRPr/>
          </a:p>
          <a:p>
            <a:pPr marL="457200" lvl="0" indent="-342900" algn="l" rtl="0">
              <a:spcBef>
                <a:spcPts val="0"/>
              </a:spcBef>
              <a:spcAft>
                <a:spcPts val="0"/>
              </a:spcAft>
              <a:buSzPts val="1800"/>
              <a:buChar char="●"/>
            </a:pPr>
            <a:r>
              <a:rPr lang="es"/>
              <a:t>Metadatos</a:t>
            </a:r>
            <a:endParaRPr/>
          </a:p>
          <a:p>
            <a:pPr marL="457200" lvl="0" indent="-342900" algn="l" rtl="0">
              <a:spcBef>
                <a:spcPts val="0"/>
              </a:spcBef>
              <a:spcAft>
                <a:spcPts val="0"/>
              </a:spcAft>
              <a:buSzPts val="1800"/>
              <a:buChar char="●"/>
            </a:pPr>
            <a:r>
              <a:rPr lang="es"/>
              <a:t>Tracking a partir de los datos expuestos</a:t>
            </a:r>
            <a:endParaRPr/>
          </a:p>
        </p:txBody>
      </p:sp>
      <p:pic>
        <p:nvPicPr>
          <p:cNvPr id="187" name="Google Shape;187;p31"/>
          <p:cNvPicPr preferRelativeResize="0"/>
          <p:nvPr/>
        </p:nvPicPr>
        <p:blipFill>
          <a:blip r:embed="rId3">
            <a:alphaModFix/>
          </a:blip>
          <a:stretch>
            <a:fillRect/>
          </a:stretch>
        </p:blipFill>
        <p:spPr>
          <a:xfrm>
            <a:off x="5292751" y="2354901"/>
            <a:ext cx="3356301" cy="246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t>Por repasar un poquito...</a:t>
            </a:r>
            <a:endParaRPr/>
          </a:p>
        </p:txBody>
      </p:sp>
      <p:sp>
        <p:nvSpPr>
          <p:cNvPr id="66" name="Google Shape;66;p14"/>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a:t>(continuamos desde el último día)</a:t>
            </a:r>
            <a:endParaRPr/>
          </a:p>
        </p:txBody>
      </p:sp>
      <p:sp>
        <p:nvSpPr>
          <p:cNvPr id="67" name="Google Shape;67;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457200" lvl="0" indent="-342900" algn="l" rtl="0">
              <a:spcBef>
                <a:spcPts val="0"/>
              </a:spcBef>
              <a:spcAft>
                <a:spcPts val="0"/>
              </a:spcAft>
              <a:buSzPts val="1800"/>
              <a:buChar char="●"/>
            </a:pPr>
            <a:r>
              <a:rPr lang="es" strike="sngStrike"/>
              <a:t>Phishing y estafas online</a:t>
            </a:r>
            <a:endParaRPr strike="sngStrike"/>
          </a:p>
          <a:p>
            <a:pPr marL="457200" lvl="0" indent="-342900" algn="l" rtl="0">
              <a:spcBef>
                <a:spcPts val="0"/>
              </a:spcBef>
              <a:spcAft>
                <a:spcPts val="0"/>
              </a:spcAft>
              <a:buSzPts val="1800"/>
              <a:buChar char="●"/>
            </a:pPr>
            <a:r>
              <a:rPr lang="es" strike="sngStrike"/>
              <a:t>Malwares</a:t>
            </a:r>
            <a:endParaRPr strike="sngStrike"/>
          </a:p>
          <a:p>
            <a:pPr marL="457200" lvl="0" indent="-342900" algn="l" rtl="0">
              <a:spcBef>
                <a:spcPts val="0"/>
              </a:spcBef>
              <a:spcAft>
                <a:spcPts val="0"/>
              </a:spcAft>
              <a:buSzPts val="1800"/>
              <a:buChar char="●"/>
            </a:pPr>
            <a:r>
              <a:rPr lang="es"/>
              <a:t>Contraseñas y buenas prácticas</a:t>
            </a:r>
            <a:endParaRPr/>
          </a:p>
          <a:p>
            <a:pPr marL="457200" lvl="0" indent="-342900" algn="l" rtl="0">
              <a:spcBef>
                <a:spcPts val="0"/>
              </a:spcBef>
              <a:spcAft>
                <a:spcPts val="0"/>
              </a:spcAft>
              <a:buSzPts val="1800"/>
              <a:buChar char="●"/>
            </a:pPr>
            <a:r>
              <a:rPr lang="es"/>
              <a:t>Privacidad y seguridad en internet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¿Qué puede pasar si tenemos el perfil público?</a:t>
            </a:r>
            <a:endParaRPr/>
          </a:p>
        </p:txBody>
      </p:sp>
      <p:sp>
        <p:nvSpPr>
          <p:cNvPr id="193" name="Google Shape;193;p32"/>
          <p:cNvSpPr txBox="1">
            <a:spLocks noGrp="1"/>
          </p:cNvSpPr>
          <p:nvPr>
            <p:ph type="body" idx="1"/>
          </p:nvPr>
        </p:nvSpPr>
        <p:spPr>
          <a:xfrm>
            <a:off x="311700" y="1152475"/>
            <a:ext cx="8520600" cy="2008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a:t>En primer lugar, depende de la red social, pues cada una maneja un conjunto de información diferente. No obstante, el riesgo es obvio: si tu perfil es público significa que </a:t>
            </a:r>
            <a:r>
              <a:rPr lang="es" b="1" u="sng">
                <a:solidFill>
                  <a:srgbClr val="FFFFFF"/>
                </a:solidFill>
              </a:rPr>
              <a:t>CUALQUIER PERSONA PUEDE ACCEDER A LA INFORMACIÓN</a:t>
            </a:r>
            <a:r>
              <a:rPr lang="es"/>
              <a:t>.</a:t>
            </a:r>
            <a:endParaRPr/>
          </a:p>
          <a:p>
            <a:pPr marL="0" lvl="0" indent="0" algn="l" rtl="0">
              <a:spcBef>
                <a:spcPts val="1200"/>
              </a:spcBef>
              <a:spcAft>
                <a:spcPts val="0"/>
              </a:spcAft>
              <a:buNone/>
            </a:pPr>
            <a:endParaRPr/>
          </a:p>
          <a:p>
            <a:pPr marL="0" lvl="0" indent="0" algn="l" rtl="0">
              <a:spcBef>
                <a:spcPts val="1200"/>
              </a:spcBef>
              <a:spcAft>
                <a:spcPts val="1200"/>
              </a:spcAft>
              <a:buNone/>
            </a:pPr>
            <a:r>
              <a:rPr lang="es"/>
              <a:t>¿Y cómo lo hacen los atacantes para acceder a esa información pública?</a:t>
            </a:r>
            <a:endParaRPr/>
          </a:p>
        </p:txBody>
      </p:sp>
      <p:pic>
        <p:nvPicPr>
          <p:cNvPr id="194" name="Google Shape;194;p32"/>
          <p:cNvPicPr preferRelativeResize="0"/>
          <p:nvPr/>
        </p:nvPicPr>
        <p:blipFill>
          <a:blip r:embed="rId3">
            <a:alphaModFix/>
          </a:blip>
          <a:stretch>
            <a:fillRect/>
          </a:stretch>
        </p:blipFill>
        <p:spPr>
          <a:xfrm>
            <a:off x="6086300" y="2268875"/>
            <a:ext cx="2822200" cy="2822200"/>
          </a:xfrm>
          <a:prstGeom prst="rect">
            <a:avLst/>
          </a:prstGeom>
          <a:noFill/>
          <a:ln>
            <a:noFill/>
          </a:ln>
        </p:spPr>
      </p:pic>
      <p:sp>
        <p:nvSpPr>
          <p:cNvPr id="195" name="Google Shape;195;p32"/>
          <p:cNvSpPr txBox="1"/>
          <p:nvPr/>
        </p:nvSpPr>
        <p:spPr>
          <a:xfrm>
            <a:off x="394000" y="3478875"/>
            <a:ext cx="55467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 sz="1800">
                <a:solidFill>
                  <a:schemeClr val="accent3"/>
                </a:solidFill>
                <a:latin typeface="Average"/>
                <a:ea typeface="Average"/>
                <a:cs typeface="Average"/>
                <a:sym typeface="Average"/>
              </a:rPr>
              <a:t>Pues, uno de los métodos que se suele utilizar para encontrar y obtener esa información, es utilizar técnicas de </a:t>
            </a:r>
            <a:r>
              <a:rPr lang="es" sz="1800" u="sng">
                <a:solidFill>
                  <a:schemeClr val="accent3"/>
                </a:solidFill>
                <a:latin typeface="Average"/>
                <a:ea typeface="Average"/>
                <a:cs typeface="Average"/>
                <a:sym typeface="Average"/>
              </a:rPr>
              <a:t>web scraping</a:t>
            </a:r>
            <a:r>
              <a:rPr lang="es" sz="1800">
                <a:solidFill>
                  <a:schemeClr val="accent3"/>
                </a:solidFill>
                <a:latin typeface="Average"/>
                <a:ea typeface="Average"/>
                <a:cs typeface="Average"/>
                <a:sym typeface="Average"/>
              </a:rPr>
              <a:t>.</a:t>
            </a:r>
            <a:endParaRPr>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Una cara desconocida: Información que subes a las redes</a:t>
            </a:r>
            <a:endParaRPr/>
          </a:p>
        </p:txBody>
      </p:sp>
      <p:sp>
        <p:nvSpPr>
          <p:cNvPr id="201" name="Google Shape;201;p33"/>
          <p:cNvSpPr txBox="1">
            <a:spLocks noGrp="1"/>
          </p:cNvSpPr>
          <p:nvPr>
            <p:ph type="body" idx="1"/>
          </p:nvPr>
        </p:nvSpPr>
        <p:spPr>
          <a:xfrm>
            <a:off x="311700" y="1152475"/>
            <a:ext cx="8520600" cy="238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En ocasiones, no percibimos el peligro que tiene subir información a las redes sociales. Información que un actor malicioso puede utilizar para su propio beneficio:</a:t>
            </a:r>
            <a:endParaRPr/>
          </a:p>
          <a:p>
            <a:pPr marL="457200" lvl="0" indent="-342900" algn="l" rtl="0">
              <a:spcBef>
                <a:spcPts val="1200"/>
              </a:spcBef>
              <a:spcAft>
                <a:spcPts val="0"/>
              </a:spcAft>
              <a:buSzPts val="1800"/>
              <a:buChar char="●"/>
            </a:pPr>
            <a:r>
              <a:rPr lang="es"/>
              <a:t>Foto de vacaciones en Salou:  “...ya se que no estás en casa”</a:t>
            </a:r>
            <a:endParaRPr/>
          </a:p>
          <a:p>
            <a:pPr marL="457200" lvl="0" indent="-342900" algn="l" rtl="0">
              <a:spcBef>
                <a:spcPts val="0"/>
              </a:spcBef>
              <a:spcAft>
                <a:spcPts val="0"/>
              </a:spcAft>
              <a:buSzPts val="1800"/>
              <a:buChar char="●"/>
            </a:pPr>
            <a:r>
              <a:rPr lang="es"/>
              <a:t>Foto de clase online aburrida: “...ya se que sistema operativo y software tienes”</a:t>
            </a:r>
            <a:endParaRPr/>
          </a:p>
          <a:p>
            <a:pPr marL="457200" lvl="0" indent="-342900" algn="l" rtl="0">
              <a:spcBef>
                <a:spcPts val="0"/>
              </a:spcBef>
              <a:spcAft>
                <a:spcPts val="0"/>
              </a:spcAft>
              <a:buSzPts val="1800"/>
              <a:buChar char="●"/>
            </a:pPr>
            <a:r>
              <a:rPr lang="es"/>
              <a:t>Captura de pantalla de una conversación: “...ya se quién es tu operador”</a:t>
            </a:r>
            <a:endParaRPr/>
          </a:p>
          <a:p>
            <a:pPr marL="457200" lvl="0" indent="-342900" algn="l" rtl="0">
              <a:spcBef>
                <a:spcPts val="0"/>
              </a:spcBef>
              <a:spcAft>
                <a:spcPts val="0"/>
              </a:spcAft>
              <a:buSzPts val="1800"/>
              <a:buChar char="●"/>
            </a:pPr>
            <a:r>
              <a:rPr lang="es"/>
              <a:t>Foto lavando el coche: “...si sale la matricula, ya se quién eres”</a:t>
            </a:r>
            <a:endParaRPr/>
          </a:p>
        </p:txBody>
      </p:sp>
      <p:pic>
        <p:nvPicPr>
          <p:cNvPr id="202" name="Google Shape;202;p33"/>
          <p:cNvPicPr preferRelativeResize="0"/>
          <p:nvPr/>
        </p:nvPicPr>
        <p:blipFill>
          <a:blip r:embed="rId3">
            <a:alphaModFix/>
          </a:blip>
          <a:stretch>
            <a:fillRect/>
          </a:stretch>
        </p:blipFill>
        <p:spPr>
          <a:xfrm>
            <a:off x="6942625" y="3428413"/>
            <a:ext cx="1366625" cy="1366625"/>
          </a:xfrm>
          <a:prstGeom prst="rect">
            <a:avLst/>
          </a:prstGeom>
          <a:noFill/>
          <a:ln>
            <a:noFill/>
          </a:ln>
        </p:spPr>
      </p:pic>
      <p:sp>
        <p:nvSpPr>
          <p:cNvPr id="203" name="Google Shape;203;p33"/>
          <p:cNvSpPr txBox="1"/>
          <p:nvPr/>
        </p:nvSpPr>
        <p:spPr>
          <a:xfrm>
            <a:off x="894925" y="3674625"/>
            <a:ext cx="6047700" cy="102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a:solidFill>
                  <a:schemeClr val="accent3"/>
                </a:solidFill>
                <a:latin typeface="Average"/>
                <a:ea typeface="Average"/>
                <a:cs typeface="Average"/>
                <a:sym typeface="Average"/>
              </a:rPr>
              <a:t>Y así un sin fin de posibilidades… dime una cosa… </a:t>
            </a:r>
            <a:endParaRPr sz="1800">
              <a:solidFill>
                <a:schemeClr val="accent3"/>
              </a:solidFill>
              <a:latin typeface="Average"/>
              <a:ea typeface="Average"/>
              <a:cs typeface="Average"/>
              <a:sym typeface="Average"/>
            </a:endParaRPr>
          </a:p>
          <a:p>
            <a:pPr marL="0" lvl="0" indent="0" algn="l" rtl="0">
              <a:lnSpc>
                <a:spcPct val="115000"/>
              </a:lnSpc>
              <a:spcBef>
                <a:spcPts val="1200"/>
              </a:spcBef>
              <a:spcAft>
                <a:spcPts val="1200"/>
              </a:spcAft>
              <a:buNone/>
            </a:pPr>
            <a:r>
              <a:rPr lang="es" sz="2400">
                <a:solidFill>
                  <a:schemeClr val="accent3"/>
                </a:solidFill>
                <a:latin typeface="Average"/>
                <a:ea typeface="Average"/>
                <a:cs typeface="Average"/>
                <a:sym typeface="Average"/>
              </a:rPr>
              <a:t>¿eras consciente de alguna de estas?</a:t>
            </a:r>
            <a:endParaRPr sz="2000">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Cuando subes una imagen...</a:t>
            </a:r>
            <a:endParaRPr/>
          </a:p>
        </p:txBody>
      </p:sp>
      <p:sp>
        <p:nvSpPr>
          <p:cNvPr id="209" name="Google Shape;209;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Cuando subes una imagen… sin darte cuenta estás dando la posibilidad de que tu cara o la de quien salga, se utilice para:</a:t>
            </a:r>
            <a:endParaRPr/>
          </a:p>
          <a:p>
            <a:pPr marL="457200" lvl="0" indent="-342900" algn="l" rtl="0">
              <a:spcBef>
                <a:spcPts val="1200"/>
              </a:spcBef>
              <a:spcAft>
                <a:spcPts val="0"/>
              </a:spcAft>
              <a:buSzPts val="1800"/>
              <a:buChar char="●"/>
            </a:pPr>
            <a:r>
              <a:rPr lang="es"/>
              <a:t>Hacer extorsión a otras personas o a ti mism@</a:t>
            </a:r>
            <a:endParaRPr/>
          </a:p>
          <a:p>
            <a:pPr marL="457200" lvl="0" indent="-342900" algn="l" rtl="0">
              <a:spcBef>
                <a:spcPts val="0"/>
              </a:spcBef>
              <a:spcAft>
                <a:spcPts val="0"/>
              </a:spcAft>
              <a:buSzPts val="1800"/>
              <a:buChar char="●"/>
            </a:pPr>
            <a:r>
              <a:rPr lang="es"/>
              <a:t>Como complemento en Scams</a:t>
            </a:r>
            <a:endParaRPr/>
          </a:p>
          <a:p>
            <a:pPr marL="457200" lvl="0" indent="-342900" algn="l" rtl="0">
              <a:spcBef>
                <a:spcPts val="0"/>
              </a:spcBef>
              <a:spcAft>
                <a:spcPts val="0"/>
              </a:spcAft>
              <a:buSzPts val="1800"/>
              <a:buChar char="●"/>
            </a:pPr>
            <a:r>
              <a:rPr lang="es"/>
              <a:t>Sexting y extorsiones relacionadas</a:t>
            </a:r>
            <a:endParaRPr/>
          </a:p>
          <a:p>
            <a:pPr marL="457200" lvl="0" indent="-342900" algn="l" rtl="0">
              <a:spcBef>
                <a:spcPts val="0"/>
              </a:spcBef>
              <a:spcAft>
                <a:spcPts val="0"/>
              </a:spcAft>
              <a:buSzPts val="1800"/>
              <a:buChar char="●"/>
            </a:pPr>
            <a:r>
              <a:rPr lang="es"/>
              <a:t>Suplantación de identidad</a:t>
            </a:r>
            <a:endParaRPr/>
          </a:p>
          <a:p>
            <a:pPr marL="457200" lvl="0" indent="-342900" algn="l" rtl="0">
              <a:spcBef>
                <a:spcPts val="0"/>
              </a:spcBef>
              <a:spcAft>
                <a:spcPts val="0"/>
              </a:spcAft>
              <a:buSzPts val="1800"/>
              <a:buChar char="●"/>
            </a:pPr>
            <a:r>
              <a:rPr lang="es"/>
              <a:t>Publicidad sin tu autorización</a:t>
            </a:r>
            <a:endParaRPr/>
          </a:p>
        </p:txBody>
      </p:sp>
      <p:pic>
        <p:nvPicPr>
          <p:cNvPr id="210" name="Google Shape;210;p34"/>
          <p:cNvPicPr preferRelativeResize="0"/>
          <p:nvPr/>
        </p:nvPicPr>
        <p:blipFill>
          <a:blip r:embed="rId3">
            <a:alphaModFix/>
          </a:blip>
          <a:stretch>
            <a:fillRect/>
          </a:stretch>
        </p:blipFill>
        <p:spPr>
          <a:xfrm>
            <a:off x="5043850" y="2486244"/>
            <a:ext cx="3450999" cy="222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Rizando el rizo: reconocimiento facial</a:t>
            </a:r>
            <a:endParaRPr/>
          </a:p>
        </p:txBody>
      </p:sp>
      <p:sp>
        <p:nvSpPr>
          <p:cNvPr id="216" name="Google Shape;216;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Otra cosa en la que no caemos cuando subimos una imagen nuestra o de una persona a internet, es que esta persona queda expuesta. Y con ello me refiero a que, es posible, utilizar las herramientas que algunos servicios te brindan para desvelar su identidad.</a:t>
            </a:r>
            <a:endParaRPr/>
          </a:p>
          <a:p>
            <a:pPr marL="0" lvl="0" indent="0" algn="l" rtl="0">
              <a:spcBef>
                <a:spcPts val="1200"/>
              </a:spcBef>
              <a:spcAft>
                <a:spcPts val="0"/>
              </a:spcAft>
              <a:buNone/>
            </a:pPr>
            <a:endParaRPr/>
          </a:p>
          <a:p>
            <a:pPr marL="0" lvl="0" indent="0" algn="l" rtl="0">
              <a:spcBef>
                <a:spcPts val="1200"/>
              </a:spcBef>
              <a:spcAft>
                <a:spcPts val="1200"/>
              </a:spcAft>
              <a:buNone/>
            </a:pPr>
            <a:r>
              <a:rPr lang="es"/>
              <a:t>Es posible utilizar el reconocimiento de imágenes de servicios como: Google, Yandex, Pimeyes, TinEye, etc.</a:t>
            </a:r>
            <a:endParaRPr/>
          </a:p>
        </p:txBody>
      </p:sp>
      <p:pic>
        <p:nvPicPr>
          <p:cNvPr id="217" name="Google Shape;217;p35"/>
          <p:cNvPicPr preferRelativeResize="0"/>
          <p:nvPr/>
        </p:nvPicPr>
        <p:blipFill>
          <a:blip r:embed="rId3">
            <a:alphaModFix/>
          </a:blip>
          <a:stretch>
            <a:fillRect/>
          </a:stretch>
        </p:blipFill>
        <p:spPr>
          <a:xfrm>
            <a:off x="3762925" y="3197900"/>
            <a:ext cx="3402624" cy="17863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Busca y encontrarás: los metadatos</a:t>
            </a:r>
            <a:endParaRPr/>
          </a:p>
        </p:txBody>
      </p:sp>
      <p:sp>
        <p:nvSpPr>
          <p:cNvPr id="223" name="Google Shape;223;p36"/>
          <p:cNvSpPr txBox="1">
            <a:spLocks noGrp="1"/>
          </p:cNvSpPr>
          <p:nvPr>
            <p:ph type="body" idx="1"/>
          </p:nvPr>
        </p:nvSpPr>
        <p:spPr>
          <a:xfrm>
            <a:off x="311700" y="1152475"/>
            <a:ext cx="8520600" cy="115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Los metadatos se conocen como “los datos de los datos”, es decir, es la información relacionada con un archivo. ¿Y por qué son importantes? Porque esa información acerca del archivo, nos puede servir para trabajar en </a:t>
            </a:r>
            <a:r>
              <a:rPr lang="es" u="sng"/>
              <a:t>inteligencia.</a:t>
            </a:r>
            <a:endParaRPr u="sng"/>
          </a:p>
        </p:txBody>
      </p:sp>
      <p:sp>
        <p:nvSpPr>
          <p:cNvPr id="224" name="Google Shape;224;p36"/>
          <p:cNvSpPr txBox="1"/>
          <p:nvPr/>
        </p:nvSpPr>
        <p:spPr>
          <a:xfrm>
            <a:off x="311700" y="2513700"/>
            <a:ext cx="85206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 sz="1800">
                <a:solidFill>
                  <a:schemeClr val="accent3"/>
                </a:solidFill>
                <a:latin typeface="Average"/>
                <a:ea typeface="Average"/>
                <a:cs typeface="Average"/>
                <a:sym typeface="Average"/>
              </a:rPr>
              <a:t>Algunos ejemplos de información que se puede obtener de los metadatos (varía en función del tipo de archivo):</a:t>
            </a:r>
            <a:endParaRPr>
              <a:latin typeface="Average"/>
              <a:ea typeface="Average"/>
              <a:cs typeface="Average"/>
              <a:sym typeface="Average"/>
            </a:endParaRPr>
          </a:p>
        </p:txBody>
      </p:sp>
      <p:sp>
        <p:nvSpPr>
          <p:cNvPr id="225" name="Google Shape;225;p36"/>
          <p:cNvSpPr txBox="1"/>
          <p:nvPr/>
        </p:nvSpPr>
        <p:spPr>
          <a:xfrm>
            <a:off x="311700" y="3253850"/>
            <a:ext cx="8520600" cy="14175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accent3"/>
              </a:buClr>
              <a:buSzPts val="1800"/>
              <a:buFont typeface="Average"/>
              <a:buChar char="●"/>
            </a:pPr>
            <a:r>
              <a:rPr lang="es" sz="1800">
                <a:solidFill>
                  <a:schemeClr val="accent3"/>
                </a:solidFill>
                <a:latin typeface="Average"/>
                <a:ea typeface="Average"/>
                <a:cs typeface="Average"/>
                <a:sym typeface="Average"/>
              </a:rPr>
              <a:t>Fechas relacionadas con el documento</a:t>
            </a:r>
            <a:endParaRPr sz="1800">
              <a:solidFill>
                <a:schemeClr val="accent3"/>
              </a:solidFill>
              <a:latin typeface="Average"/>
              <a:ea typeface="Average"/>
              <a:cs typeface="Average"/>
              <a:sym typeface="Average"/>
            </a:endParaRPr>
          </a:p>
          <a:p>
            <a:pPr marL="457200" lvl="0" indent="-342900" algn="l" rtl="0">
              <a:lnSpc>
                <a:spcPct val="115000"/>
              </a:lnSpc>
              <a:spcBef>
                <a:spcPts val="0"/>
              </a:spcBef>
              <a:spcAft>
                <a:spcPts val="0"/>
              </a:spcAft>
              <a:buClr>
                <a:schemeClr val="accent3"/>
              </a:buClr>
              <a:buSzPts val="1800"/>
              <a:buFont typeface="Average"/>
              <a:buChar char="●"/>
            </a:pPr>
            <a:r>
              <a:rPr lang="es" sz="1800">
                <a:solidFill>
                  <a:schemeClr val="accent3"/>
                </a:solidFill>
                <a:latin typeface="Average"/>
                <a:ea typeface="Average"/>
                <a:cs typeface="Average"/>
                <a:sym typeface="Average"/>
              </a:rPr>
              <a:t>Usuarios relacionados con el documento</a:t>
            </a:r>
            <a:endParaRPr sz="1800">
              <a:solidFill>
                <a:schemeClr val="accent3"/>
              </a:solidFill>
              <a:latin typeface="Average"/>
              <a:ea typeface="Average"/>
              <a:cs typeface="Average"/>
              <a:sym typeface="Average"/>
            </a:endParaRPr>
          </a:p>
          <a:p>
            <a:pPr marL="457200" lvl="0" indent="-342900" algn="l" rtl="0">
              <a:lnSpc>
                <a:spcPct val="115000"/>
              </a:lnSpc>
              <a:spcBef>
                <a:spcPts val="0"/>
              </a:spcBef>
              <a:spcAft>
                <a:spcPts val="0"/>
              </a:spcAft>
              <a:buClr>
                <a:schemeClr val="accent3"/>
              </a:buClr>
              <a:buSzPts val="1800"/>
              <a:buFont typeface="Average"/>
              <a:buChar char="●"/>
            </a:pPr>
            <a:r>
              <a:rPr lang="es" sz="1800">
                <a:solidFill>
                  <a:schemeClr val="accent3"/>
                </a:solidFill>
                <a:latin typeface="Average"/>
                <a:ea typeface="Average"/>
                <a:cs typeface="Average"/>
                <a:sym typeface="Average"/>
              </a:rPr>
              <a:t>Información referente a la geolocalización</a:t>
            </a:r>
            <a:endParaRPr sz="1800">
              <a:solidFill>
                <a:schemeClr val="accent3"/>
              </a:solidFill>
              <a:latin typeface="Average"/>
              <a:ea typeface="Average"/>
              <a:cs typeface="Average"/>
              <a:sym typeface="Average"/>
            </a:endParaRPr>
          </a:p>
          <a:p>
            <a:pPr marL="457200" lvl="0" indent="-342900" algn="l" rtl="0">
              <a:lnSpc>
                <a:spcPct val="115000"/>
              </a:lnSpc>
              <a:spcBef>
                <a:spcPts val="0"/>
              </a:spcBef>
              <a:spcAft>
                <a:spcPts val="0"/>
              </a:spcAft>
              <a:buClr>
                <a:schemeClr val="accent3"/>
              </a:buClr>
              <a:buSzPts val="1800"/>
              <a:buFont typeface="Average"/>
              <a:buChar char="●"/>
            </a:pPr>
            <a:r>
              <a:rPr lang="es" sz="1800">
                <a:solidFill>
                  <a:schemeClr val="accent3"/>
                </a:solidFill>
                <a:latin typeface="Average"/>
                <a:ea typeface="Average"/>
                <a:cs typeface="Average"/>
                <a:sym typeface="Average"/>
              </a:rPr>
              <a:t>Software y/o programas utilizados sobre el archivo</a:t>
            </a:r>
            <a:endParaRPr sz="1800">
              <a:solidFill>
                <a:schemeClr val="accent3"/>
              </a:solidFill>
              <a:latin typeface="Average"/>
              <a:ea typeface="Average"/>
              <a:cs typeface="Average"/>
              <a:sym typeface="Average"/>
            </a:endParaRPr>
          </a:p>
        </p:txBody>
      </p:sp>
      <p:pic>
        <p:nvPicPr>
          <p:cNvPr id="226" name="Google Shape;226;p36"/>
          <p:cNvPicPr preferRelativeResize="0"/>
          <p:nvPr/>
        </p:nvPicPr>
        <p:blipFill>
          <a:blip r:embed="rId3">
            <a:alphaModFix/>
          </a:blip>
          <a:stretch>
            <a:fillRect/>
          </a:stretch>
        </p:blipFill>
        <p:spPr>
          <a:xfrm>
            <a:off x="6232225" y="3060574"/>
            <a:ext cx="1804050" cy="1804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Tracking</a:t>
            </a:r>
            <a:endParaRPr/>
          </a:p>
        </p:txBody>
      </p:sp>
      <p:sp>
        <p:nvSpPr>
          <p:cNvPr id="232" name="Google Shape;232;p37"/>
          <p:cNvSpPr txBox="1">
            <a:spLocks noGrp="1"/>
          </p:cNvSpPr>
          <p:nvPr>
            <p:ph type="body" idx="1"/>
          </p:nvPr>
        </p:nvSpPr>
        <p:spPr>
          <a:xfrm>
            <a:off x="311700" y="1000075"/>
            <a:ext cx="8520600" cy="1581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En ocasiones, una amenaza potencial que podemos llegar a sufrir es el tema del “tracking”. Pero no hablo del seguimiento que pueden realizar empresas con fines publicitarios o de marketing, sino del que puede realizar un atacante para recopilar información de un objetivo (que podrías ser tú).</a:t>
            </a:r>
            <a:endParaRPr/>
          </a:p>
        </p:txBody>
      </p:sp>
      <p:sp>
        <p:nvSpPr>
          <p:cNvPr id="233" name="Google Shape;233;p37"/>
          <p:cNvSpPr txBox="1">
            <a:spLocks noGrp="1"/>
          </p:cNvSpPr>
          <p:nvPr>
            <p:ph type="body" idx="1"/>
          </p:nvPr>
        </p:nvSpPr>
        <p:spPr>
          <a:xfrm>
            <a:off x="311700" y="2572400"/>
            <a:ext cx="8520600" cy="158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¿Cómo lo haría un atacante?</a:t>
            </a:r>
            <a:endParaRPr/>
          </a:p>
          <a:p>
            <a:pPr marL="457200" lvl="0" indent="-342900" algn="l" rtl="0">
              <a:spcBef>
                <a:spcPts val="1200"/>
              </a:spcBef>
              <a:spcAft>
                <a:spcPts val="0"/>
              </a:spcAft>
              <a:buSzPts val="1800"/>
              <a:buChar char="●"/>
            </a:pPr>
            <a:r>
              <a:rPr lang="es" b="1" u="sng">
                <a:solidFill>
                  <a:schemeClr val="dk1"/>
                </a:solidFill>
              </a:rPr>
              <a:t>IPgrabber:</a:t>
            </a:r>
            <a:r>
              <a:rPr lang="es"/>
              <a:t>  recopilación de información sobre tu IP y tu dispositivo.</a:t>
            </a:r>
            <a:endParaRPr/>
          </a:p>
          <a:p>
            <a:pPr marL="457200" lvl="0" indent="-342900" algn="l" rtl="0">
              <a:spcBef>
                <a:spcPts val="0"/>
              </a:spcBef>
              <a:spcAft>
                <a:spcPts val="0"/>
              </a:spcAft>
              <a:buSzPts val="1800"/>
              <a:buChar char="●"/>
            </a:pPr>
            <a:r>
              <a:rPr lang="es" b="1" u="sng">
                <a:solidFill>
                  <a:schemeClr val="dk1"/>
                </a:solidFill>
              </a:rPr>
              <a:t>Sniffing:</a:t>
            </a:r>
            <a:r>
              <a:rPr lang="es"/>
              <a:t>  descubrimiento de información al analizar tu tráfico de red.</a:t>
            </a:r>
            <a:endParaRPr/>
          </a:p>
        </p:txBody>
      </p:sp>
      <p:pic>
        <p:nvPicPr>
          <p:cNvPr id="234" name="Google Shape;234;p37"/>
          <p:cNvPicPr preferRelativeResize="0"/>
          <p:nvPr/>
        </p:nvPicPr>
        <p:blipFill>
          <a:blip r:embed="rId3">
            <a:alphaModFix/>
          </a:blip>
          <a:stretch>
            <a:fillRect/>
          </a:stretch>
        </p:blipFill>
        <p:spPr>
          <a:xfrm>
            <a:off x="7828675" y="2340963"/>
            <a:ext cx="912200" cy="912200"/>
          </a:xfrm>
          <a:prstGeom prst="rect">
            <a:avLst/>
          </a:prstGeom>
          <a:noFill/>
          <a:ln>
            <a:noFill/>
          </a:ln>
        </p:spPr>
      </p:pic>
      <p:pic>
        <p:nvPicPr>
          <p:cNvPr id="235" name="Google Shape;235;p37"/>
          <p:cNvPicPr preferRelativeResize="0"/>
          <p:nvPr/>
        </p:nvPicPr>
        <p:blipFill>
          <a:blip r:embed="rId4">
            <a:alphaModFix/>
          </a:blip>
          <a:stretch>
            <a:fillRect/>
          </a:stretch>
        </p:blipFill>
        <p:spPr>
          <a:xfrm>
            <a:off x="4215975" y="3979803"/>
            <a:ext cx="3612688" cy="912200"/>
          </a:xfrm>
          <a:prstGeom prst="rect">
            <a:avLst/>
          </a:prstGeom>
          <a:noFill/>
          <a:ln>
            <a:noFill/>
          </a:ln>
        </p:spPr>
      </p:pic>
      <p:pic>
        <p:nvPicPr>
          <p:cNvPr id="236" name="Google Shape;236;p37"/>
          <p:cNvPicPr preferRelativeResize="0"/>
          <p:nvPr/>
        </p:nvPicPr>
        <p:blipFill rotWithShape="1">
          <a:blip r:embed="rId5">
            <a:alphaModFix/>
          </a:blip>
          <a:srcRect t="31437" b="28134"/>
          <a:stretch/>
        </p:blipFill>
        <p:spPr>
          <a:xfrm>
            <a:off x="566500" y="3979813"/>
            <a:ext cx="3384331" cy="9121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Pelando cebollas: Tor Browser y red TOR</a:t>
            </a:r>
            <a:endParaRPr/>
          </a:p>
        </p:txBody>
      </p:sp>
      <p:sp>
        <p:nvSpPr>
          <p:cNvPr id="242" name="Google Shape;242;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La red TOR es una red de comunicación distribuida cuyo objetivo es aportar una cierta privacidad al usuario y permitir una comunicación fuera de censuras y otras restricciones.</a:t>
            </a:r>
            <a:endParaRPr/>
          </a:p>
          <a:p>
            <a:pPr marL="0" lvl="0" indent="0" algn="l" rtl="0">
              <a:spcBef>
                <a:spcPts val="1200"/>
              </a:spcBef>
              <a:spcAft>
                <a:spcPts val="0"/>
              </a:spcAft>
              <a:buNone/>
            </a:pPr>
            <a:endParaRPr/>
          </a:p>
          <a:p>
            <a:pPr marL="0" lvl="0" indent="0" algn="l" rtl="0">
              <a:spcBef>
                <a:spcPts val="1200"/>
              </a:spcBef>
              <a:spcAft>
                <a:spcPts val="1200"/>
              </a:spcAft>
              <a:buNone/>
            </a:pPr>
            <a:r>
              <a:rPr lang="es"/>
              <a:t>Para poder acceder a la red TOR se puede utilizar el navegador Tor Browser. A pesar de que TOR se diseñó para un fin positivo. Los cibercriminales lo han utilizado para aprovechar la descentralización y cometer sus delitos a través de está red.</a:t>
            </a:r>
            <a:endParaRPr/>
          </a:p>
        </p:txBody>
      </p:sp>
      <p:pic>
        <p:nvPicPr>
          <p:cNvPr id="243" name="Google Shape;243;p38"/>
          <p:cNvPicPr preferRelativeResize="0"/>
          <p:nvPr/>
        </p:nvPicPr>
        <p:blipFill>
          <a:blip r:embed="rId3">
            <a:alphaModFix/>
          </a:blip>
          <a:stretch>
            <a:fillRect/>
          </a:stretch>
        </p:blipFill>
        <p:spPr>
          <a:xfrm>
            <a:off x="6765225" y="3747642"/>
            <a:ext cx="1992325" cy="1204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Otros recursos útiles</a:t>
            </a:r>
            <a:endParaRPr/>
          </a:p>
        </p:txBody>
      </p:sp>
      <p:sp>
        <p:nvSpPr>
          <p:cNvPr id="249" name="Google Shape;249;p39"/>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Algunos recursos que puedes utilizar para mejorar tu privacidad son:</a:t>
            </a:r>
            <a:endParaRPr/>
          </a:p>
          <a:p>
            <a:pPr marL="457200" lvl="0" indent="-342900" algn="l" rtl="0">
              <a:spcBef>
                <a:spcPts val="1200"/>
              </a:spcBef>
              <a:spcAft>
                <a:spcPts val="0"/>
              </a:spcAft>
              <a:buSzPts val="1800"/>
              <a:buChar char="●"/>
            </a:pPr>
            <a:r>
              <a:rPr lang="es" b="1" u="sng">
                <a:solidFill>
                  <a:schemeClr val="dk1"/>
                </a:solidFill>
              </a:rPr>
              <a:t>Mail Temporal:</a:t>
            </a:r>
            <a:r>
              <a:rPr lang="es"/>
              <a:t> servicios de mail temporal como 10minutemail</a:t>
            </a:r>
            <a:endParaRPr/>
          </a:p>
          <a:p>
            <a:pPr marL="457200" lvl="0" indent="-342900" algn="l" rtl="0">
              <a:spcBef>
                <a:spcPts val="0"/>
              </a:spcBef>
              <a:spcAft>
                <a:spcPts val="0"/>
              </a:spcAft>
              <a:buSzPts val="1800"/>
              <a:buChar char="●"/>
            </a:pPr>
            <a:r>
              <a:rPr lang="es" b="1" u="sng">
                <a:solidFill>
                  <a:schemeClr val="dk1"/>
                </a:solidFill>
              </a:rPr>
              <a:t>Mail “Seguro”</a:t>
            </a:r>
            <a:r>
              <a:rPr lang="es" b="1">
                <a:solidFill>
                  <a:schemeClr val="dk1"/>
                </a:solidFill>
              </a:rPr>
              <a:t>:</a:t>
            </a:r>
            <a:r>
              <a:rPr lang="es"/>
              <a:t> servicios de mensajería “anónimos” como protonmail o tutanota.</a:t>
            </a:r>
            <a:endParaRPr/>
          </a:p>
          <a:p>
            <a:pPr marL="457200" lvl="0" indent="-342900" algn="l" rtl="0">
              <a:spcBef>
                <a:spcPts val="0"/>
              </a:spcBef>
              <a:spcAft>
                <a:spcPts val="0"/>
              </a:spcAft>
              <a:buSzPts val="1800"/>
              <a:buChar char="●"/>
            </a:pPr>
            <a:r>
              <a:rPr lang="es"/>
              <a:t>Servicios para </a:t>
            </a:r>
            <a:r>
              <a:rPr lang="es" b="1" u="sng">
                <a:solidFill>
                  <a:schemeClr val="dk1"/>
                </a:solidFill>
              </a:rPr>
              <a:t>compartir archivos de forma anónima</a:t>
            </a:r>
            <a:r>
              <a:rPr lang="es"/>
              <a:t> como onionshare.</a:t>
            </a:r>
            <a:endParaRPr/>
          </a:p>
          <a:p>
            <a:pPr marL="457200" lvl="0" indent="-342900" algn="l" rtl="0">
              <a:spcBef>
                <a:spcPts val="0"/>
              </a:spcBef>
              <a:spcAft>
                <a:spcPts val="0"/>
              </a:spcAft>
              <a:buSzPts val="1800"/>
              <a:buChar char="●"/>
            </a:pPr>
            <a:r>
              <a:rPr lang="es" b="1" u="sng">
                <a:solidFill>
                  <a:schemeClr val="dk1"/>
                </a:solidFill>
              </a:rPr>
              <a:t>Generadores de contenido falso</a:t>
            </a:r>
            <a:r>
              <a:rPr lang="es"/>
              <a:t>:</a:t>
            </a:r>
            <a:endParaRPr/>
          </a:p>
          <a:p>
            <a:pPr marL="914400" lvl="1" indent="-317500" algn="l" rtl="0">
              <a:spcBef>
                <a:spcPts val="0"/>
              </a:spcBef>
              <a:spcAft>
                <a:spcPts val="0"/>
              </a:spcAft>
              <a:buSzPts val="1400"/>
              <a:buChar char="○"/>
            </a:pPr>
            <a:r>
              <a:rPr lang="es"/>
              <a:t>Para whatsapp: </a:t>
            </a:r>
            <a:r>
              <a:rPr lang="es" u="sng">
                <a:solidFill>
                  <a:schemeClr val="hlink"/>
                </a:solidFill>
                <a:hlinkClick r:id="rId3"/>
              </a:rPr>
              <a:t>http://www.fakewhats.com/generator</a:t>
            </a:r>
            <a:endParaRPr/>
          </a:p>
          <a:p>
            <a:pPr marL="914400" lvl="1" indent="-317500" algn="l" rtl="0">
              <a:spcBef>
                <a:spcPts val="0"/>
              </a:spcBef>
              <a:spcAft>
                <a:spcPts val="0"/>
              </a:spcAft>
              <a:buSzPts val="1400"/>
              <a:buChar char="○"/>
            </a:pPr>
            <a:r>
              <a:rPr lang="es"/>
              <a:t>Para twitter: </a:t>
            </a:r>
            <a:r>
              <a:rPr lang="es" u="sng">
                <a:solidFill>
                  <a:schemeClr val="hlink"/>
                </a:solidFill>
                <a:hlinkClick r:id="rId4"/>
              </a:rPr>
              <a:t>https://www.tucktools.com/spoof-tweet</a:t>
            </a:r>
            <a:endParaRPr/>
          </a:p>
          <a:p>
            <a:pPr marL="914400" lvl="1" indent="-317500" algn="l" rtl="0">
              <a:spcBef>
                <a:spcPts val="0"/>
              </a:spcBef>
              <a:spcAft>
                <a:spcPts val="0"/>
              </a:spcAft>
              <a:buSzPts val="1400"/>
              <a:buChar char="○"/>
            </a:pPr>
            <a:r>
              <a:rPr lang="es"/>
              <a:t>Para facebook: </a:t>
            </a:r>
            <a:r>
              <a:rPr lang="es" u="sng">
                <a:solidFill>
                  <a:schemeClr val="hlink"/>
                </a:solidFill>
                <a:hlinkClick r:id="rId5"/>
              </a:rPr>
              <a:t>https://simitator.com/</a:t>
            </a:r>
            <a:endParaRPr/>
          </a:p>
          <a:p>
            <a:pPr marL="914400" lvl="1" indent="-317500" algn="l" rtl="0">
              <a:spcBef>
                <a:spcPts val="0"/>
              </a:spcBef>
              <a:spcAft>
                <a:spcPts val="0"/>
              </a:spcAft>
              <a:buSzPts val="1400"/>
              <a:buChar char="○"/>
            </a:pPr>
            <a:r>
              <a:rPr lang="es"/>
              <a:t>Para instagram: </a:t>
            </a:r>
            <a:r>
              <a:rPr lang="es" u="sng">
                <a:solidFill>
                  <a:schemeClr val="hlink"/>
                </a:solidFill>
                <a:hlinkClick r:id="rId6"/>
              </a:rPr>
              <a:t>https://generatestatus.com/fake-instagram-direct-message/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¿Preguntas?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a:t>Curso de Seguridad Preventiva en Internet</a:t>
            </a:r>
            <a:endParaRPr/>
          </a:p>
        </p:txBody>
      </p:sp>
      <p:pic>
        <p:nvPicPr>
          <p:cNvPr id="260" name="Google Shape;260;p41"/>
          <p:cNvPicPr preferRelativeResize="0"/>
          <p:nvPr/>
        </p:nvPicPr>
        <p:blipFill>
          <a:blip r:embed="rId3">
            <a:alphaModFix/>
          </a:blip>
          <a:stretch>
            <a:fillRect/>
          </a:stretch>
        </p:blipFill>
        <p:spPr>
          <a:xfrm>
            <a:off x="762000" y="1313025"/>
            <a:ext cx="7620000" cy="1428750"/>
          </a:xfrm>
          <a:prstGeom prst="rect">
            <a:avLst/>
          </a:prstGeom>
          <a:noFill/>
          <a:ln>
            <a:noFill/>
          </a:ln>
        </p:spPr>
      </p:pic>
      <p:pic>
        <p:nvPicPr>
          <p:cNvPr id="261" name="Google Shape;261;p41"/>
          <p:cNvPicPr preferRelativeResize="0"/>
          <p:nvPr/>
        </p:nvPicPr>
        <p:blipFill>
          <a:blip r:embed="rId4">
            <a:alphaModFix/>
          </a:blip>
          <a:stretch>
            <a:fillRect/>
          </a:stretch>
        </p:blipFill>
        <p:spPr>
          <a:xfrm>
            <a:off x="6671200" y="1440325"/>
            <a:ext cx="1710806" cy="2096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Contraseñas y buenas prácticas</a:t>
            </a:r>
            <a:endParaRPr/>
          </a:p>
        </p:txBody>
      </p:sp>
      <p:pic>
        <p:nvPicPr>
          <p:cNvPr id="73" name="Google Shape;73;p15"/>
          <p:cNvPicPr preferRelativeResize="0"/>
          <p:nvPr/>
        </p:nvPicPr>
        <p:blipFill>
          <a:blip r:embed="rId3">
            <a:alphaModFix/>
          </a:blip>
          <a:stretch>
            <a:fillRect/>
          </a:stretch>
        </p:blipFill>
        <p:spPr>
          <a:xfrm>
            <a:off x="7247250" y="2700000"/>
            <a:ext cx="544425" cy="4292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Las contraseñas</a:t>
            </a:r>
            <a:endParaRPr/>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“Una contraseña o clave es una forma de </a:t>
            </a:r>
            <a:r>
              <a:rPr lang="es" u="sng"/>
              <a:t>autentificación</a:t>
            </a:r>
            <a:r>
              <a:rPr lang="es"/>
              <a:t> que utiliza información secreta para controlar el acceso hacia algún recurso.” (</a:t>
            </a:r>
            <a:r>
              <a:rPr lang="es" u="sng">
                <a:solidFill>
                  <a:schemeClr val="hlink"/>
                </a:solidFill>
                <a:hlinkClick r:id="rId3"/>
              </a:rPr>
              <a:t>Wikipedia</a:t>
            </a:r>
            <a:r>
              <a:rPr lang="es"/>
              <a:t>)</a:t>
            </a:r>
            <a:endParaRPr/>
          </a:p>
          <a:p>
            <a:pPr marL="0" lvl="0" indent="0" algn="l" rtl="0">
              <a:spcBef>
                <a:spcPts val="1200"/>
              </a:spcBef>
              <a:spcAft>
                <a:spcPts val="0"/>
              </a:spcAft>
              <a:buNone/>
            </a:pPr>
            <a:endParaRPr/>
          </a:p>
          <a:p>
            <a:pPr marL="0" lvl="0" indent="0" algn="l" rtl="0">
              <a:spcBef>
                <a:spcPts val="1200"/>
              </a:spcBef>
              <a:spcAft>
                <a:spcPts val="0"/>
              </a:spcAft>
              <a:buNone/>
            </a:pPr>
            <a:r>
              <a:rPr lang="es"/>
              <a:t>En nuestro día a día utilizamos las contraseñas para acceder a cualquier servicio o dispositivo. Y, al final, acabamos autenticando nos en decenas de ellos.</a:t>
            </a:r>
            <a:endParaRPr/>
          </a:p>
          <a:p>
            <a:pPr marL="0" lvl="0" indent="0" algn="l" rtl="0">
              <a:spcBef>
                <a:spcPts val="1200"/>
              </a:spcBef>
              <a:spcAft>
                <a:spcPts val="0"/>
              </a:spcAft>
              <a:buNone/>
            </a:pPr>
            <a:endParaRPr/>
          </a:p>
          <a:p>
            <a:pPr marL="0" lvl="0" indent="0" algn="l" rtl="0">
              <a:spcBef>
                <a:spcPts val="1200"/>
              </a:spcBef>
              <a:spcAft>
                <a:spcPts val="1200"/>
              </a:spcAft>
              <a:buNone/>
            </a:pPr>
            <a:r>
              <a:rPr lang="es"/>
              <a:t>Es por ello que es importante definir unas buenas políticas para elegir y manejar nuestras contraseñas.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Características de una “buena” contraseña</a:t>
            </a:r>
            <a:endParaRPr/>
          </a:p>
        </p:txBody>
      </p:sp>
      <p:sp>
        <p:nvSpPr>
          <p:cNvPr id="85" name="Google Shape;85;p17"/>
          <p:cNvSpPr txBox="1">
            <a:spLocks noGrp="1"/>
          </p:cNvSpPr>
          <p:nvPr>
            <p:ph type="body" idx="1"/>
          </p:nvPr>
        </p:nvSpPr>
        <p:spPr>
          <a:xfrm>
            <a:off x="1219925" y="1409025"/>
            <a:ext cx="7005300" cy="18621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Char char="●"/>
            </a:pPr>
            <a:r>
              <a:rPr lang="es" sz="2200"/>
              <a:t>Tiene que ser lo suficientemente </a:t>
            </a:r>
            <a:r>
              <a:rPr lang="es" sz="2200" b="1" u="sng">
                <a:solidFill>
                  <a:srgbClr val="FFFFFF"/>
                </a:solidFill>
              </a:rPr>
              <a:t>ROBUSTA</a:t>
            </a:r>
            <a:endParaRPr sz="2200" b="1" u="sng">
              <a:solidFill>
                <a:srgbClr val="FFFFFF"/>
              </a:solidFill>
            </a:endParaRPr>
          </a:p>
          <a:p>
            <a:pPr marL="457200" lvl="0" indent="-368300" algn="l" rtl="0">
              <a:spcBef>
                <a:spcPts val="0"/>
              </a:spcBef>
              <a:spcAft>
                <a:spcPts val="0"/>
              </a:spcAft>
              <a:buSzPts val="2200"/>
              <a:buChar char="●"/>
            </a:pPr>
            <a:r>
              <a:rPr lang="es" sz="2200"/>
              <a:t>No tiene que ser predecible = </a:t>
            </a:r>
            <a:r>
              <a:rPr lang="es" sz="2200" b="1" u="sng">
                <a:solidFill>
                  <a:srgbClr val="FFFFFF"/>
                </a:solidFill>
              </a:rPr>
              <a:t>IMPREDECIBLE</a:t>
            </a:r>
            <a:endParaRPr sz="2200" b="1" u="sng">
              <a:solidFill>
                <a:srgbClr val="FFFFFF"/>
              </a:solidFill>
            </a:endParaRPr>
          </a:p>
          <a:p>
            <a:pPr marL="457200" lvl="0" indent="-368300" algn="l" rtl="0">
              <a:spcBef>
                <a:spcPts val="0"/>
              </a:spcBef>
              <a:spcAft>
                <a:spcPts val="0"/>
              </a:spcAft>
              <a:buSzPts val="2200"/>
              <a:buChar char="●"/>
            </a:pPr>
            <a:r>
              <a:rPr lang="es" sz="2200"/>
              <a:t>Debe de ser fácilmente </a:t>
            </a:r>
            <a:r>
              <a:rPr lang="es" sz="2200" b="1" u="sng">
                <a:solidFill>
                  <a:srgbClr val="FFFFFF"/>
                </a:solidFill>
              </a:rPr>
              <a:t>RECORDABLE</a:t>
            </a:r>
            <a:r>
              <a:rPr lang="es" sz="2200"/>
              <a:t> por el usuario</a:t>
            </a:r>
            <a:endParaRPr sz="2200"/>
          </a:p>
        </p:txBody>
      </p:sp>
      <p:pic>
        <p:nvPicPr>
          <p:cNvPr id="86" name="Google Shape;86;p17"/>
          <p:cNvPicPr preferRelativeResize="0"/>
          <p:nvPr/>
        </p:nvPicPr>
        <p:blipFill>
          <a:blip r:embed="rId3">
            <a:alphaModFix/>
          </a:blip>
          <a:stretch>
            <a:fillRect/>
          </a:stretch>
        </p:blipFill>
        <p:spPr>
          <a:xfrm>
            <a:off x="1219923" y="3015173"/>
            <a:ext cx="1862100" cy="1862100"/>
          </a:xfrm>
          <a:prstGeom prst="rect">
            <a:avLst/>
          </a:prstGeom>
          <a:noFill/>
          <a:ln>
            <a:noFill/>
          </a:ln>
        </p:spPr>
      </p:pic>
      <p:pic>
        <p:nvPicPr>
          <p:cNvPr id="87" name="Google Shape;87;p17"/>
          <p:cNvPicPr preferRelativeResize="0"/>
          <p:nvPr/>
        </p:nvPicPr>
        <p:blipFill>
          <a:blip r:embed="rId4">
            <a:alphaModFix/>
          </a:blip>
          <a:stretch>
            <a:fillRect/>
          </a:stretch>
        </p:blipFill>
        <p:spPr>
          <a:xfrm>
            <a:off x="3588723" y="3105875"/>
            <a:ext cx="2263344" cy="1567575"/>
          </a:xfrm>
          <a:prstGeom prst="rect">
            <a:avLst/>
          </a:prstGeom>
          <a:noFill/>
          <a:ln>
            <a:noFill/>
          </a:ln>
        </p:spPr>
      </p:pic>
      <p:pic>
        <p:nvPicPr>
          <p:cNvPr id="88" name="Google Shape;88;p17"/>
          <p:cNvPicPr preferRelativeResize="0"/>
          <p:nvPr/>
        </p:nvPicPr>
        <p:blipFill>
          <a:blip r:embed="rId5">
            <a:alphaModFix/>
          </a:blip>
          <a:stretch>
            <a:fillRect/>
          </a:stretch>
        </p:blipFill>
        <p:spPr>
          <a:xfrm>
            <a:off x="6358767" y="3162437"/>
            <a:ext cx="2092793" cy="1567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Características de una “buena” contraseña</a:t>
            </a:r>
            <a:endParaRPr/>
          </a:p>
          <a:p>
            <a:pPr marL="0" lvl="0" indent="0" algn="l" rtl="0">
              <a:spcBef>
                <a:spcPts val="0"/>
              </a:spcBef>
              <a:spcAft>
                <a:spcPts val="0"/>
              </a:spcAft>
              <a:buNone/>
            </a:pPr>
            <a:endParaRPr/>
          </a:p>
        </p:txBody>
      </p:sp>
      <p:sp>
        <p:nvSpPr>
          <p:cNvPr id="94" name="Google Shape;9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Robustez</a:t>
            </a:r>
            <a:endParaRPr/>
          </a:p>
          <a:p>
            <a:pPr marL="914400" lvl="1" indent="-317500" algn="l" rtl="0">
              <a:spcBef>
                <a:spcPts val="0"/>
              </a:spcBef>
              <a:spcAft>
                <a:spcPts val="0"/>
              </a:spcAft>
              <a:buSzPts val="1400"/>
              <a:buChar char="○"/>
            </a:pPr>
            <a:r>
              <a:rPr lang="es"/>
              <a:t>Longitud deseada: &gt; 10 caracteres (‘caracteres’ == 10)</a:t>
            </a:r>
            <a:endParaRPr/>
          </a:p>
          <a:p>
            <a:pPr marL="914400" lvl="1" indent="-317500" algn="l" rtl="0">
              <a:spcBef>
                <a:spcPts val="0"/>
              </a:spcBef>
              <a:spcAft>
                <a:spcPts val="0"/>
              </a:spcAft>
              <a:buSzPts val="1400"/>
              <a:buChar char="○"/>
            </a:pPr>
            <a:r>
              <a:rPr lang="es"/>
              <a:t>Case Sensitive: Mayúsculas y Minúsculas</a:t>
            </a:r>
            <a:endParaRPr/>
          </a:p>
          <a:p>
            <a:pPr marL="914400" lvl="1" indent="-317500" algn="l" rtl="0">
              <a:spcBef>
                <a:spcPts val="0"/>
              </a:spcBef>
              <a:spcAft>
                <a:spcPts val="0"/>
              </a:spcAft>
              <a:buSzPts val="1400"/>
              <a:buChar char="○"/>
            </a:pPr>
            <a:r>
              <a:rPr lang="es"/>
              <a:t>Numérica: al menos un par de números</a:t>
            </a:r>
            <a:endParaRPr/>
          </a:p>
          <a:p>
            <a:pPr marL="914400" lvl="1" indent="-317500" algn="l" rtl="0">
              <a:spcBef>
                <a:spcPts val="0"/>
              </a:spcBef>
              <a:spcAft>
                <a:spcPts val="0"/>
              </a:spcAft>
              <a:buSzPts val="1400"/>
              <a:buChar char="○"/>
            </a:pPr>
            <a:r>
              <a:rPr lang="es"/>
              <a:t>Y si ya, le pones algún carácter especial… pues fantástico!</a:t>
            </a:r>
            <a:endParaRPr/>
          </a:p>
          <a:p>
            <a:pPr marL="457200" lvl="0" indent="-342900" algn="l" rtl="0">
              <a:spcBef>
                <a:spcPts val="0"/>
              </a:spcBef>
              <a:spcAft>
                <a:spcPts val="0"/>
              </a:spcAft>
              <a:buSzPts val="1800"/>
              <a:buChar char="●"/>
            </a:pPr>
            <a:r>
              <a:rPr lang="es"/>
              <a:t>Impredecible</a:t>
            </a:r>
            <a:endParaRPr/>
          </a:p>
          <a:p>
            <a:pPr marL="914400" lvl="1" indent="-317500" algn="l" rtl="0">
              <a:spcBef>
                <a:spcPts val="0"/>
              </a:spcBef>
              <a:spcAft>
                <a:spcPts val="0"/>
              </a:spcAft>
              <a:buSzPts val="1400"/>
              <a:buChar char="○"/>
            </a:pPr>
            <a:r>
              <a:rPr lang="es"/>
              <a:t>Mi contraseña es: </a:t>
            </a:r>
            <a:r>
              <a:rPr lang="es" b="1" u="sng"/>
              <a:t>Katniss12</a:t>
            </a:r>
            <a:endParaRPr b="1" u="sng"/>
          </a:p>
          <a:p>
            <a:pPr marL="914400" lvl="1" indent="-317500" algn="l" rtl="0">
              <a:spcBef>
                <a:spcPts val="0"/>
              </a:spcBef>
              <a:spcAft>
                <a:spcPts val="0"/>
              </a:spcAft>
              <a:buSzPts val="1400"/>
              <a:buChar char="○"/>
            </a:pPr>
            <a:r>
              <a:rPr lang="es"/>
              <a:t>El nombre de mi gata es: Katniss</a:t>
            </a:r>
            <a:endParaRPr/>
          </a:p>
          <a:p>
            <a:pPr marL="914400" lvl="1" indent="-317500" algn="l" rtl="0">
              <a:spcBef>
                <a:spcPts val="0"/>
              </a:spcBef>
              <a:spcAft>
                <a:spcPts val="0"/>
              </a:spcAft>
              <a:buSzPts val="1400"/>
              <a:buChar char="○"/>
            </a:pPr>
            <a:r>
              <a:rPr lang="es"/>
              <a:t>El mes en el que nació mi gata es: Diciembre (12)</a:t>
            </a:r>
            <a:endParaRPr/>
          </a:p>
          <a:p>
            <a:pPr marL="457200" lvl="0" indent="-342900" algn="l" rtl="0">
              <a:spcBef>
                <a:spcPts val="0"/>
              </a:spcBef>
              <a:spcAft>
                <a:spcPts val="0"/>
              </a:spcAft>
              <a:buSzPts val="1800"/>
              <a:buChar char="●"/>
            </a:pPr>
            <a:r>
              <a:rPr lang="es"/>
              <a:t>Recordable:</a:t>
            </a:r>
            <a:endParaRPr/>
          </a:p>
          <a:p>
            <a:pPr marL="914400" lvl="1" indent="-317500" algn="l" rtl="0">
              <a:spcBef>
                <a:spcPts val="0"/>
              </a:spcBef>
              <a:spcAft>
                <a:spcPts val="0"/>
              </a:spcAft>
              <a:buSzPts val="1400"/>
              <a:buChar char="○"/>
            </a:pPr>
            <a:r>
              <a:rPr lang="es"/>
              <a:t>Mi contraseña es:    </a:t>
            </a:r>
            <a:r>
              <a:rPr lang="es" b="1" u="sng"/>
              <a:t>sAHtp8LQxY</a:t>
            </a:r>
            <a:endParaRPr b="1" u="sng"/>
          </a:p>
        </p:txBody>
      </p:sp>
      <p:sp>
        <p:nvSpPr>
          <p:cNvPr id="95" name="Google Shape;95;p18"/>
          <p:cNvSpPr txBox="1"/>
          <p:nvPr/>
        </p:nvSpPr>
        <p:spPr>
          <a:xfrm>
            <a:off x="6154800" y="1670725"/>
            <a:ext cx="211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b="1">
                <a:solidFill>
                  <a:srgbClr val="FFFFFF"/>
                </a:solidFill>
                <a:latin typeface="Average"/>
                <a:ea typeface="Average"/>
                <a:cs typeface="Average"/>
                <a:sym typeface="Average"/>
              </a:rPr>
              <a:t>L0Us0P4r4Cr1t1c@r</a:t>
            </a:r>
            <a:endParaRPr sz="1600" b="1">
              <a:solidFill>
                <a:srgbClr val="FFFFFF"/>
              </a:solidFill>
              <a:latin typeface="Average"/>
              <a:ea typeface="Average"/>
              <a:cs typeface="Average"/>
              <a:sym typeface="Average"/>
            </a:endParaRPr>
          </a:p>
        </p:txBody>
      </p:sp>
      <p:sp>
        <p:nvSpPr>
          <p:cNvPr id="96" name="Google Shape;96;p18"/>
          <p:cNvSpPr txBox="1"/>
          <p:nvPr/>
        </p:nvSpPr>
        <p:spPr>
          <a:xfrm>
            <a:off x="6154800" y="2101825"/>
            <a:ext cx="211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b="1">
                <a:solidFill>
                  <a:srgbClr val="FFFFFF"/>
                </a:solidFill>
                <a:latin typeface="Average"/>
                <a:ea typeface="Average"/>
                <a:cs typeface="Average"/>
                <a:sym typeface="Average"/>
              </a:rPr>
              <a:t>Lo_del_p4jaro_azu1!</a:t>
            </a:r>
            <a:endParaRPr sz="1600" b="1">
              <a:solidFill>
                <a:srgbClr val="FFFFFF"/>
              </a:solidFill>
              <a:latin typeface="Average"/>
              <a:ea typeface="Average"/>
              <a:cs typeface="Average"/>
              <a:sym typeface="Average"/>
            </a:endParaRPr>
          </a:p>
        </p:txBody>
      </p:sp>
      <p:pic>
        <p:nvPicPr>
          <p:cNvPr id="97" name="Google Shape;97;p18"/>
          <p:cNvPicPr preferRelativeResize="0"/>
          <p:nvPr/>
        </p:nvPicPr>
        <p:blipFill>
          <a:blip r:embed="rId3">
            <a:alphaModFix/>
          </a:blip>
          <a:stretch>
            <a:fillRect/>
          </a:stretch>
        </p:blipFill>
        <p:spPr>
          <a:xfrm>
            <a:off x="8218250" y="1518325"/>
            <a:ext cx="764449" cy="764450"/>
          </a:xfrm>
          <a:prstGeom prst="rect">
            <a:avLst/>
          </a:prstGeom>
          <a:noFill/>
          <a:ln>
            <a:noFill/>
          </a:ln>
        </p:spPr>
      </p:pic>
      <p:pic>
        <p:nvPicPr>
          <p:cNvPr id="98" name="Google Shape;98;p18"/>
          <p:cNvPicPr preferRelativeResize="0"/>
          <p:nvPr/>
        </p:nvPicPr>
        <p:blipFill>
          <a:blip r:embed="rId4">
            <a:alphaModFix/>
          </a:blip>
          <a:stretch>
            <a:fillRect/>
          </a:stretch>
        </p:blipFill>
        <p:spPr>
          <a:xfrm>
            <a:off x="5707250" y="2822675"/>
            <a:ext cx="764450" cy="764450"/>
          </a:xfrm>
          <a:prstGeom prst="rect">
            <a:avLst/>
          </a:prstGeom>
          <a:noFill/>
          <a:ln>
            <a:noFill/>
          </a:ln>
        </p:spPr>
      </p:pic>
      <p:pic>
        <p:nvPicPr>
          <p:cNvPr id="99" name="Google Shape;99;p18"/>
          <p:cNvPicPr preferRelativeResize="0"/>
          <p:nvPr/>
        </p:nvPicPr>
        <p:blipFill>
          <a:blip r:embed="rId4">
            <a:alphaModFix/>
          </a:blip>
          <a:stretch>
            <a:fillRect/>
          </a:stretch>
        </p:blipFill>
        <p:spPr>
          <a:xfrm>
            <a:off x="5480900" y="3876875"/>
            <a:ext cx="764450" cy="76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¿Dónde se puede generar una buena contraseña?</a:t>
            </a:r>
            <a:endParaRPr/>
          </a:p>
        </p:txBody>
      </p:sp>
      <p:pic>
        <p:nvPicPr>
          <p:cNvPr id="105" name="Google Shape;105;p19">
            <a:hlinkClick r:id="rId3"/>
          </p:cNvPr>
          <p:cNvPicPr preferRelativeResize="0"/>
          <p:nvPr/>
        </p:nvPicPr>
        <p:blipFill>
          <a:blip r:embed="rId4">
            <a:alphaModFix/>
          </a:blip>
          <a:stretch>
            <a:fillRect/>
          </a:stretch>
        </p:blipFill>
        <p:spPr>
          <a:xfrm>
            <a:off x="1866675" y="1206450"/>
            <a:ext cx="5604051" cy="336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Ataques a contraseñas</a:t>
            </a:r>
            <a:endParaRPr/>
          </a:p>
        </p:txBody>
      </p:sp>
      <p:sp>
        <p:nvSpPr>
          <p:cNvPr id="111" name="Google Shape;11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Algunos ataques que se pueden realizar utilizando contraseñas son los siguientes: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s"/>
              <a:t>Ataques de Fuerza Bruta</a:t>
            </a:r>
            <a:endParaRPr/>
          </a:p>
          <a:p>
            <a:pPr marL="457200" lvl="0" indent="-342900" algn="l" rtl="0">
              <a:spcBef>
                <a:spcPts val="0"/>
              </a:spcBef>
              <a:spcAft>
                <a:spcPts val="0"/>
              </a:spcAft>
              <a:buSzPts val="1800"/>
              <a:buChar char="●"/>
            </a:pPr>
            <a:r>
              <a:rPr lang="es"/>
              <a:t>Ataques de Password Spraying</a:t>
            </a:r>
            <a:endParaRPr/>
          </a:p>
          <a:p>
            <a:pPr marL="457200" lvl="0" indent="-342900" algn="l" rtl="0">
              <a:spcBef>
                <a:spcPts val="0"/>
              </a:spcBef>
              <a:spcAft>
                <a:spcPts val="0"/>
              </a:spcAft>
              <a:buSzPts val="1800"/>
              <a:buChar char="●"/>
            </a:pPr>
            <a:r>
              <a:rPr lang="es"/>
              <a:t>Ataques de Password Reuse</a:t>
            </a:r>
            <a:endParaRPr/>
          </a:p>
          <a:p>
            <a:pPr marL="457200" lvl="0" indent="-342900" algn="l" rtl="0">
              <a:spcBef>
                <a:spcPts val="0"/>
              </a:spcBef>
              <a:spcAft>
                <a:spcPts val="0"/>
              </a:spcAft>
              <a:buSzPts val="1800"/>
              <a:buChar char="●"/>
            </a:pPr>
            <a:r>
              <a:rPr lang="es"/>
              <a:t>Ataques de Predicción</a:t>
            </a:r>
            <a:endParaRPr/>
          </a:p>
          <a:p>
            <a:pPr marL="457200" lvl="0" indent="-342900" algn="l" rtl="0">
              <a:spcBef>
                <a:spcPts val="0"/>
              </a:spcBef>
              <a:spcAft>
                <a:spcPts val="0"/>
              </a:spcAft>
              <a:buSzPts val="1800"/>
              <a:buChar char="●"/>
            </a:pPr>
            <a:r>
              <a:rPr lang="es"/>
              <a:t>Ataques de Permutación y Combinatoria</a:t>
            </a:r>
            <a:endParaRPr/>
          </a:p>
        </p:txBody>
      </p:sp>
      <p:pic>
        <p:nvPicPr>
          <p:cNvPr id="112" name="Google Shape;112;p20"/>
          <p:cNvPicPr preferRelativeResize="0"/>
          <p:nvPr/>
        </p:nvPicPr>
        <p:blipFill>
          <a:blip r:embed="rId3">
            <a:alphaModFix/>
          </a:blip>
          <a:stretch>
            <a:fillRect/>
          </a:stretch>
        </p:blipFill>
        <p:spPr>
          <a:xfrm>
            <a:off x="5187925" y="1792900"/>
            <a:ext cx="3009550" cy="300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Password Leaks</a:t>
            </a:r>
            <a:endParaRPr/>
          </a:p>
        </p:txBody>
      </p:sp>
      <p:sp>
        <p:nvSpPr>
          <p:cNvPr id="118" name="Google Shape;118;p21"/>
          <p:cNvSpPr txBox="1">
            <a:spLocks noGrp="1"/>
          </p:cNvSpPr>
          <p:nvPr>
            <p:ph type="body" idx="1"/>
          </p:nvPr>
        </p:nvSpPr>
        <p:spPr>
          <a:xfrm>
            <a:off x="311700" y="1152475"/>
            <a:ext cx="8520600" cy="1275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En ocasiones, cuando un servicio es comprometido, sino se han guardado correctamente las credenciales en la base de datos estás, por extensión, se ven comprometidas también.</a:t>
            </a:r>
            <a:endParaRPr/>
          </a:p>
        </p:txBody>
      </p:sp>
      <p:pic>
        <p:nvPicPr>
          <p:cNvPr id="119" name="Google Shape;119;p21"/>
          <p:cNvPicPr preferRelativeResize="0"/>
          <p:nvPr/>
        </p:nvPicPr>
        <p:blipFill>
          <a:blip r:embed="rId3">
            <a:alphaModFix/>
          </a:blip>
          <a:stretch>
            <a:fillRect/>
          </a:stretch>
        </p:blipFill>
        <p:spPr>
          <a:xfrm>
            <a:off x="5613550" y="2684750"/>
            <a:ext cx="2955076" cy="1970051"/>
          </a:xfrm>
          <a:prstGeom prst="rect">
            <a:avLst/>
          </a:prstGeom>
          <a:noFill/>
          <a:ln>
            <a:noFill/>
          </a:ln>
        </p:spPr>
      </p:pic>
      <p:sp>
        <p:nvSpPr>
          <p:cNvPr id="120" name="Google Shape;120;p21"/>
          <p:cNvSpPr txBox="1"/>
          <p:nvPr/>
        </p:nvSpPr>
        <p:spPr>
          <a:xfrm>
            <a:off x="406200" y="2684750"/>
            <a:ext cx="4923600" cy="14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 sz="1800">
                <a:solidFill>
                  <a:schemeClr val="accent3"/>
                </a:solidFill>
                <a:latin typeface="Average"/>
                <a:ea typeface="Average"/>
                <a:cs typeface="Average"/>
                <a:sym typeface="Average"/>
              </a:rPr>
              <a:t>Cuando este conjunto de credenciales o contraseñas, se extraen del servicio comprometido y se publican en Internet, pasan a conocer como </a:t>
            </a:r>
            <a:r>
              <a:rPr lang="es" sz="1800" b="1" u="sng">
                <a:solidFill>
                  <a:srgbClr val="FFFFFF"/>
                </a:solidFill>
                <a:latin typeface="Average"/>
                <a:ea typeface="Average"/>
                <a:cs typeface="Average"/>
                <a:sym typeface="Average"/>
              </a:rPr>
              <a:t>LEAK</a:t>
            </a:r>
            <a:r>
              <a:rPr lang="es" sz="1800">
                <a:solidFill>
                  <a:schemeClr val="accent3"/>
                </a:solidFill>
                <a:latin typeface="Average"/>
                <a:ea typeface="Average"/>
                <a:cs typeface="Average"/>
                <a:sym typeface="Average"/>
              </a:rPr>
              <a:t>.</a:t>
            </a:r>
            <a:endParaRPr>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1584</Words>
  <Application>Microsoft Office PowerPoint</Application>
  <PresentationFormat>Presentación en pantalla (16:9)</PresentationFormat>
  <Paragraphs>143</Paragraphs>
  <Slides>29</Slides>
  <Notes>29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29</vt:i4>
      </vt:variant>
    </vt:vector>
  </HeadingPairs>
  <TitlesOfParts>
    <vt:vector size="33" baseType="lpstr">
      <vt:lpstr>Average</vt:lpstr>
      <vt:lpstr>Oswald</vt:lpstr>
      <vt:lpstr>Arial</vt:lpstr>
      <vt:lpstr>Slate</vt:lpstr>
      <vt:lpstr>Presentación de PowerPoint</vt:lpstr>
      <vt:lpstr>Por repasar un poquito...</vt:lpstr>
      <vt:lpstr>Contraseñas y buenas prácticas</vt:lpstr>
      <vt:lpstr>Las contraseñas</vt:lpstr>
      <vt:lpstr>Características de una “buena” contraseña</vt:lpstr>
      <vt:lpstr>Características de una “buena” contraseña </vt:lpstr>
      <vt:lpstr>¿Dónde se puede generar una buena contraseña?</vt:lpstr>
      <vt:lpstr>Ataques a contraseñas</vt:lpstr>
      <vt:lpstr>Password Leaks</vt:lpstr>
      <vt:lpstr>¿Dónde se publican los Leaks de Credenciales?</vt:lpstr>
      <vt:lpstr>¿Cómo combatir esta amenaza?</vt:lpstr>
      <vt:lpstr>El que nunca falla… Password Reuse</vt:lpstr>
      <vt:lpstr>¿Medidas?</vt:lpstr>
      <vt:lpstr>¿Preguntas?</vt:lpstr>
      <vt:lpstr>Privacidad y Seguridad en Internet</vt:lpstr>
      <vt:lpstr>¿Qué es la Privacidad?</vt:lpstr>
      <vt:lpstr>Redes Sociales y Datos</vt:lpstr>
      <vt:lpstr>Y también servicios de mensajería...</vt:lpstr>
      <vt:lpstr>Riesgos en redes sociales</vt:lpstr>
      <vt:lpstr>¿Qué puede pasar si tenemos el perfil público?</vt:lpstr>
      <vt:lpstr>Una cara desconocida: Información que subes a las redes</vt:lpstr>
      <vt:lpstr>Cuando subes una imagen...</vt:lpstr>
      <vt:lpstr>Rizando el rizo: reconocimiento facial</vt:lpstr>
      <vt:lpstr>Busca y encontrarás: los metadatos</vt:lpstr>
      <vt:lpstr>Tracking</vt:lpstr>
      <vt:lpstr>Pelando cebollas: Tor Browser y red TOR</vt:lpstr>
      <vt:lpstr>Otros recursos útiles</vt:lpstr>
      <vt:lpstr>¿Preguntas?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secu</cp:lastModifiedBy>
  <cp:revision>1</cp:revision>
  <dcterms:modified xsi:type="dcterms:W3CDTF">2023-07-01T10:21:02Z</dcterms:modified>
</cp:coreProperties>
</file>